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92" r:id="rId2"/>
  </p:sldMasterIdLst>
  <p:handoutMasterIdLst>
    <p:handoutMasterId r:id="rId33"/>
  </p:handoutMasterIdLst>
  <p:sldIdLst>
    <p:sldId id="256" r:id="rId3"/>
    <p:sldId id="300" r:id="rId4"/>
    <p:sldId id="258" r:id="rId5"/>
    <p:sldId id="259" r:id="rId6"/>
    <p:sldId id="260" r:id="rId7"/>
    <p:sldId id="301" r:id="rId8"/>
    <p:sldId id="304" r:id="rId9"/>
    <p:sldId id="305" r:id="rId10"/>
    <p:sldId id="306" r:id="rId11"/>
    <p:sldId id="307" r:id="rId12"/>
    <p:sldId id="317" r:id="rId13"/>
    <p:sldId id="318" r:id="rId14"/>
    <p:sldId id="319" r:id="rId15"/>
    <p:sldId id="320" r:id="rId16"/>
    <p:sldId id="321" r:id="rId17"/>
    <p:sldId id="322" r:id="rId18"/>
    <p:sldId id="323" r:id="rId19"/>
    <p:sldId id="324" r:id="rId20"/>
    <p:sldId id="325" r:id="rId21"/>
    <p:sldId id="326" r:id="rId22"/>
    <p:sldId id="308" r:id="rId23"/>
    <p:sldId id="314" r:id="rId24"/>
    <p:sldId id="310" r:id="rId25"/>
    <p:sldId id="311" r:id="rId26"/>
    <p:sldId id="315" r:id="rId27"/>
    <p:sldId id="316" r:id="rId28"/>
    <p:sldId id="327" r:id="rId29"/>
    <p:sldId id="313" r:id="rId30"/>
    <p:sldId id="312" r:id="rId31"/>
    <p:sldId id="26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3AA"/>
    <a:srgbClr val="003A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898" autoAdjust="0"/>
    <p:restoredTop sz="96327"/>
  </p:normalViewPr>
  <p:slideViewPr>
    <p:cSldViewPr snapToGrid="0" snapToObjects="1">
      <p:cViewPr varScale="1">
        <p:scale>
          <a:sx n="66" d="100"/>
          <a:sy n="66" d="100"/>
        </p:scale>
        <p:origin x="68" y="1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54" d="100"/>
          <a:sy n="54" d="100"/>
        </p:scale>
        <p:origin x="256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8438AF-5AD3-4A27-BAF8-4E881B5A971E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C26D8BC-DE61-4E09-9B6D-2FF3CE0D93ED}">
      <dgm:prSet/>
      <dgm:spPr/>
      <dgm:t>
        <a:bodyPr/>
        <a:lstStyle/>
        <a:p>
          <a:r>
            <a:rPr lang="en-US"/>
            <a:t>Smart questions</a:t>
          </a:r>
        </a:p>
      </dgm:t>
    </dgm:pt>
    <dgm:pt modelId="{4454ACBB-38E7-4FD5-A952-D68FE5445585}" type="parTrans" cxnId="{BF473537-6A54-4FD0-96AD-9A684A534EB7}">
      <dgm:prSet/>
      <dgm:spPr/>
      <dgm:t>
        <a:bodyPr/>
        <a:lstStyle/>
        <a:p>
          <a:endParaRPr lang="en-US"/>
        </a:p>
      </dgm:t>
    </dgm:pt>
    <dgm:pt modelId="{711220F7-0C3A-4533-8E9A-02A488D81EFA}" type="sibTrans" cxnId="{BF473537-6A54-4FD0-96AD-9A684A534EB7}">
      <dgm:prSet/>
      <dgm:spPr/>
      <dgm:t>
        <a:bodyPr/>
        <a:lstStyle/>
        <a:p>
          <a:endParaRPr lang="en-US"/>
        </a:p>
      </dgm:t>
    </dgm:pt>
    <dgm:pt modelId="{536CB657-FF19-431C-8D58-97B935092252}">
      <dgm:prSet/>
      <dgm:spPr/>
      <dgm:t>
        <a:bodyPr/>
        <a:lstStyle/>
        <a:p>
          <a:r>
            <a:rPr lang="en-US"/>
            <a:t>Data Overview</a:t>
          </a:r>
        </a:p>
      </dgm:t>
    </dgm:pt>
    <dgm:pt modelId="{418E4476-C2CF-4BDD-9D47-E10D54C1E6EE}" type="parTrans" cxnId="{1102B9B7-00EB-4E59-B6BB-9B96E0B1D785}">
      <dgm:prSet/>
      <dgm:spPr/>
      <dgm:t>
        <a:bodyPr/>
        <a:lstStyle/>
        <a:p>
          <a:endParaRPr lang="en-US"/>
        </a:p>
      </dgm:t>
    </dgm:pt>
    <dgm:pt modelId="{4176EAA1-F695-46BA-B004-3C4AB3D16B1B}" type="sibTrans" cxnId="{1102B9B7-00EB-4E59-B6BB-9B96E0B1D785}">
      <dgm:prSet/>
      <dgm:spPr/>
      <dgm:t>
        <a:bodyPr/>
        <a:lstStyle/>
        <a:p>
          <a:endParaRPr lang="en-US"/>
        </a:p>
      </dgm:t>
    </dgm:pt>
    <dgm:pt modelId="{8C2891CB-5ECF-42E6-8F77-E0CD052B6C18}">
      <dgm:prSet/>
      <dgm:spPr/>
      <dgm:t>
        <a:bodyPr/>
        <a:lstStyle/>
        <a:p>
          <a:r>
            <a:rPr lang="en-US"/>
            <a:t>Data Visualization</a:t>
          </a:r>
        </a:p>
      </dgm:t>
    </dgm:pt>
    <dgm:pt modelId="{894308BA-E5B1-4ED7-97D3-72D80BF2AB36}" type="parTrans" cxnId="{571675C8-73DA-4F4B-AF5C-6CD04D074C74}">
      <dgm:prSet/>
      <dgm:spPr/>
      <dgm:t>
        <a:bodyPr/>
        <a:lstStyle/>
        <a:p>
          <a:endParaRPr lang="en-US"/>
        </a:p>
      </dgm:t>
    </dgm:pt>
    <dgm:pt modelId="{E9900C52-616C-4128-AC1E-02E693A8DB07}" type="sibTrans" cxnId="{571675C8-73DA-4F4B-AF5C-6CD04D074C74}">
      <dgm:prSet/>
      <dgm:spPr/>
      <dgm:t>
        <a:bodyPr/>
        <a:lstStyle/>
        <a:p>
          <a:endParaRPr lang="en-US"/>
        </a:p>
      </dgm:t>
    </dgm:pt>
    <dgm:pt modelId="{AAD2FDF2-C891-431B-BA60-144931B438A9}">
      <dgm:prSet/>
      <dgm:spPr/>
      <dgm:t>
        <a:bodyPr/>
        <a:lstStyle/>
        <a:p>
          <a:r>
            <a:rPr lang="en-US"/>
            <a:t>Addressing SMART Questions Using Data Visualizations and Predictive Models</a:t>
          </a:r>
        </a:p>
      </dgm:t>
    </dgm:pt>
    <dgm:pt modelId="{5B7C04B3-AC16-4DE7-8EBA-A0DBF129907D}" type="parTrans" cxnId="{B76BB4E6-19A1-4536-987B-1C46CBBA7A2A}">
      <dgm:prSet/>
      <dgm:spPr/>
      <dgm:t>
        <a:bodyPr/>
        <a:lstStyle/>
        <a:p>
          <a:endParaRPr lang="en-US"/>
        </a:p>
      </dgm:t>
    </dgm:pt>
    <dgm:pt modelId="{B8C51F46-E470-46A4-B94F-8F96D1E1D034}" type="sibTrans" cxnId="{B76BB4E6-19A1-4536-987B-1C46CBBA7A2A}">
      <dgm:prSet/>
      <dgm:spPr/>
      <dgm:t>
        <a:bodyPr/>
        <a:lstStyle/>
        <a:p>
          <a:endParaRPr lang="en-US"/>
        </a:p>
      </dgm:t>
    </dgm:pt>
    <dgm:pt modelId="{230FC9D3-3437-4D13-BF19-375607E3804B}" type="pres">
      <dgm:prSet presAssocID="{868438AF-5AD3-4A27-BAF8-4E881B5A971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F43021B-E6F0-43C7-9504-6F4AC9918150}" type="pres">
      <dgm:prSet presAssocID="{3C26D8BC-DE61-4E09-9B6D-2FF3CE0D93ED}" presName="hierRoot1" presStyleCnt="0"/>
      <dgm:spPr/>
    </dgm:pt>
    <dgm:pt modelId="{334776C9-E0D6-4067-B3A5-C3C8C7631D48}" type="pres">
      <dgm:prSet presAssocID="{3C26D8BC-DE61-4E09-9B6D-2FF3CE0D93ED}" presName="composite" presStyleCnt="0"/>
      <dgm:spPr/>
    </dgm:pt>
    <dgm:pt modelId="{A50CCA61-16AF-4952-8C93-951A8BFC0995}" type="pres">
      <dgm:prSet presAssocID="{3C26D8BC-DE61-4E09-9B6D-2FF3CE0D93ED}" presName="background" presStyleLbl="node0" presStyleIdx="0" presStyleCnt="4"/>
      <dgm:spPr/>
    </dgm:pt>
    <dgm:pt modelId="{32A7C50D-3A4D-4545-86E3-10631D6445D0}" type="pres">
      <dgm:prSet presAssocID="{3C26D8BC-DE61-4E09-9B6D-2FF3CE0D93ED}" presName="text" presStyleLbl="fgAcc0" presStyleIdx="0" presStyleCnt="4">
        <dgm:presLayoutVars>
          <dgm:chPref val="3"/>
        </dgm:presLayoutVars>
      </dgm:prSet>
      <dgm:spPr/>
    </dgm:pt>
    <dgm:pt modelId="{C493340A-189D-44FC-BDC9-0AD8D12A0C26}" type="pres">
      <dgm:prSet presAssocID="{3C26D8BC-DE61-4E09-9B6D-2FF3CE0D93ED}" presName="hierChild2" presStyleCnt="0"/>
      <dgm:spPr/>
    </dgm:pt>
    <dgm:pt modelId="{59959A7B-7CCE-4C98-81B3-603F6EE44555}" type="pres">
      <dgm:prSet presAssocID="{536CB657-FF19-431C-8D58-97B935092252}" presName="hierRoot1" presStyleCnt="0"/>
      <dgm:spPr/>
    </dgm:pt>
    <dgm:pt modelId="{22999B08-FC2B-4DD8-817A-383D273D5946}" type="pres">
      <dgm:prSet presAssocID="{536CB657-FF19-431C-8D58-97B935092252}" presName="composite" presStyleCnt="0"/>
      <dgm:spPr/>
    </dgm:pt>
    <dgm:pt modelId="{236E1CE8-381F-4225-8E9B-C3F9A0C34765}" type="pres">
      <dgm:prSet presAssocID="{536CB657-FF19-431C-8D58-97B935092252}" presName="background" presStyleLbl="node0" presStyleIdx="1" presStyleCnt="4"/>
      <dgm:spPr/>
    </dgm:pt>
    <dgm:pt modelId="{CD674974-7FE3-4F3A-B330-60EABD9AF2BF}" type="pres">
      <dgm:prSet presAssocID="{536CB657-FF19-431C-8D58-97B935092252}" presName="text" presStyleLbl="fgAcc0" presStyleIdx="1" presStyleCnt="4">
        <dgm:presLayoutVars>
          <dgm:chPref val="3"/>
        </dgm:presLayoutVars>
      </dgm:prSet>
      <dgm:spPr/>
    </dgm:pt>
    <dgm:pt modelId="{D51053F4-2E6A-42FF-B7A1-88B396BA6ED2}" type="pres">
      <dgm:prSet presAssocID="{536CB657-FF19-431C-8D58-97B935092252}" presName="hierChild2" presStyleCnt="0"/>
      <dgm:spPr/>
    </dgm:pt>
    <dgm:pt modelId="{6BB4D962-F6F9-422B-89B2-F1A3E98E47D0}" type="pres">
      <dgm:prSet presAssocID="{8C2891CB-5ECF-42E6-8F77-E0CD052B6C18}" presName="hierRoot1" presStyleCnt="0"/>
      <dgm:spPr/>
    </dgm:pt>
    <dgm:pt modelId="{55D5A9CD-A0C0-4B7A-ADE4-1E9D8BE8B61C}" type="pres">
      <dgm:prSet presAssocID="{8C2891CB-5ECF-42E6-8F77-E0CD052B6C18}" presName="composite" presStyleCnt="0"/>
      <dgm:spPr/>
    </dgm:pt>
    <dgm:pt modelId="{6F18CD08-364C-4CCF-9FDD-6EBEE6021009}" type="pres">
      <dgm:prSet presAssocID="{8C2891CB-5ECF-42E6-8F77-E0CD052B6C18}" presName="background" presStyleLbl="node0" presStyleIdx="2" presStyleCnt="4"/>
      <dgm:spPr/>
    </dgm:pt>
    <dgm:pt modelId="{23315C23-478B-4801-8667-E27552AB5108}" type="pres">
      <dgm:prSet presAssocID="{8C2891CB-5ECF-42E6-8F77-E0CD052B6C18}" presName="text" presStyleLbl="fgAcc0" presStyleIdx="2" presStyleCnt="4">
        <dgm:presLayoutVars>
          <dgm:chPref val="3"/>
        </dgm:presLayoutVars>
      </dgm:prSet>
      <dgm:spPr/>
    </dgm:pt>
    <dgm:pt modelId="{E14F9BE5-868B-4E31-865D-F9B08A4AC801}" type="pres">
      <dgm:prSet presAssocID="{8C2891CB-5ECF-42E6-8F77-E0CD052B6C18}" presName="hierChild2" presStyleCnt="0"/>
      <dgm:spPr/>
    </dgm:pt>
    <dgm:pt modelId="{7AB966A5-0C7E-4515-94D8-D57125610C55}" type="pres">
      <dgm:prSet presAssocID="{AAD2FDF2-C891-431B-BA60-144931B438A9}" presName="hierRoot1" presStyleCnt="0"/>
      <dgm:spPr/>
    </dgm:pt>
    <dgm:pt modelId="{EE89E172-53BB-40D4-8F69-83524E1600D0}" type="pres">
      <dgm:prSet presAssocID="{AAD2FDF2-C891-431B-BA60-144931B438A9}" presName="composite" presStyleCnt="0"/>
      <dgm:spPr/>
    </dgm:pt>
    <dgm:pt modelId="{BA425603-6C5E-42D2-BB48-E01162B6FAE2}" type="pres">
      <dgm:prSet presAssocID="{AAD2FDF2-C891-431B-BA60-144931B438A9}" presName="background" presStyleLbl="node0" presStyleIdx="3" presStyleCnt="4"/>
      <dgm:spPr/>
    </dgm:pt>
    <dgm:pt modelId="{824FC70F-F6CD-490E-9505-A0EAFD62C07A}" type="pres">
      <dgm:prSet presAssocID="{AAD2FDF2-C891-431B-BA60-144931B438A9}" presName="text" presStyleLbl="fgAcc0" presStyleIdx="3" presStyleCnt="4">
        <dgm:presLayoutVars>
          <dgm:chPref val="3"/>
        </dgm:presLayoutVars>
      </dgm:prSet>
      <dgm:spPr/>
    </dgm:pt>
    <dgm:pt modelId="{4D17A44B-A396-46FB-A859-F982D973293F}" type="pres">
      <dgm:prSet presAssocID="{AAD2FDF2-C891-431B-BA60-144931B438A9}" presName="hierChild2" presStyleCnt="0"/>
      <dgm:spPr/>
    </dgm:pt>
  </dgm:ptLst>
  <dgm:cxnLst>
    <dgm:cxn modelId="{07EDE62E-A4BA-4EB6-9AE6-194210EBD589}" type="presOf" srcId="{3C26D8BC-DE61-4E09-9B6D-2FF3CE0D93ED}" destId="{32A7C50D-3A4D-4545-86E3-10631D6445D0}" srcOrd="0" destOrd="0" presId="urn:microsoft.com/office/officeart/2005/8/layout/hierarchy1"/>
    <dgm:cxn modelId="{BF473537-6A54-4FD0-96AD-9A684A534EB7}" srcId="{868438AF-5AD3-4A27-BAF8-4E881B5A971E}" destId="{3C26D8BC-DE61-4E09-9B6D-2FF3CE0D93ED}" srcOrd="0" destOrd="0" parTransId="{4454ACBB-38E7-4FD5-A952-D68FE5445585}" sibTransId="{711220F7-0C3A-4533-8E9A-02A488D81EFA}"/>
    <dgm:cxn modelId="{7983A962-1127-4215-8231-4DCCD32D632A}" type="presOf" srcId="{8C2891CB-5ECF-42E6-8F77-E0CD052B6C18}" destId="{23315C23-478B-4801-8667-E27552AB5108}" srcOrd="0" destOrd="0" presId="urn:microsoft.com/office/officeart/2005/8/layout/hierarchy1"/>
    <dgm:cxn modelId="{254DA473-969D-41C1-965F-BFA91D619AF5}" type="presOf" srcId="{536CB657-FF19-431C-8D58-97B935092252}" destId="{CD674974-7FE3-4F3A-B330-60EABD9AF2BF}" srcOrd="0" destOrd="0" presId="urn:microsoft.com/office/officeart/2005/8/layout/hierarchy1"/>
    <dgm:cxn modelId="{7659128F-2EFD-4CD5-9A0F-767A3E7B9B99}" type="presOf" srcId="{868438AF-5AD3-4A27-BAF8-4E881B5A971E}" destId="{230FC9D3-3437-4D13-BF19-375607E3804B}" srcOrd="0" destOrd="0" presId="urn:microsoft.com/office/officeart/2005/8/layout/hierarchy1"/>
    <dgm:cxn modelId="{1102B9B7-00EB-4E59-B6BB-9B96E0B1D785}" srcId="{868438AF-5AD3-4A27-BAF8-4E881B5A971E}" destId="{536CB657-FF19-431C-8D58-97B935092252}" srcOrd="1" destOrd="0" parTransId="{418E4476-C2CF-4BDD-9D47-E10D54C1E6EE}" sibTransId="{4176EAA1-F695-46BA-B004-3C4AB3D16B1B}"/>
    <dgm:cxn modelId="{571675C8-73DA-4F4B-AF5C-6CD04D074C74}" srcId="{868438AF-5AD3-4A27-BAF8-4E881B5A971E}" destId="{8C2891CB-5ECF-42E6-8F77-E0CD052B6C18}" srcOrd="2" destOrd="0" parTransId="{894308BA-E5B1-4ED7-97D3-72D80BF2AB36}" sibTransId="{E9900C52-616C-4128-AC1E-02E693A8DB07}"/>
    <dgm:cxn modelId="{B76BB4E6-19A1-4536-987B-1C46CBBA7A2A}" srcId="{868438AF-5AD3-4A27-BAF8-4E881B5A971E}" destId="{AAD2FDF2-C891-431B-BA60-144931B438A9}" srcOrd="3" destOrd="0" parTransId="{5B7C04B3-AC16-4DE7-8EBA-A0DBF129907D}" sibTransId="{B8C51F46-E470-46A4-B94F-8F96D1E1D034}"/>
    <dgm:cxn modelId="{C99A94F2-B34F-4CD8-AE0B-8CCAAB61EAA6}" type="presOf" srcId="{AAD2FDF2-C891-431B-BA60-144931B438A9}" destId="{824FC70F-F6CD-490E-9505-A0EAFD62C07A}" srcOrd="0" destOrd="0" presId="urn:microsoft.com/office/officeart/2005/8/layout/hierarchy1"/>
    <dgm:cxn modelId="{E767FCC2-2B9B-4D45-95A9-B283825A5475}" type="presParOf" srcId="{230FC9D3-3437-4D13-BF19-375607E3804B}" destId="{4F43021B-E6F0-43C7-9504-6F4AC9918150}" srcOrd="0" destOrd="0" presId="urn:microsoft.com/office/officeart/2005/8/layout/hierarchy1"/>
    <dgm:cxn modelId="{B9787EE9-C443-4179-9E1A-099A20815E28}" type="presParOf" srcId="{4F43021B-E6F0-43C7-9504-6F4AC9918150}" destId="{334776C9-E0D6-4067-B3A5-C3C8C7631D48}" srcOrd="0" destOrd="0" presId="urn:microsoft.com/office/officeart/2005/8/layout/hierarchy1"/>
    <dgm:cxn modelId="{F18A6A9C-E527-4887-B623-7FBFF1831219}" type="presParOf" srcId="{334776C9-E0D6-4067-B3A5-C3C8C7631D48}" destId="{A50CCA61-16AF-4952-8C93-951A8BFC0995}" srcOrd="0" destOrd="0" presId="urn:microsoft.com/office/officeart/2005/8/layout/hierarchy1"/>
    <dgm:cxn modelId="{93E63647-573E-4C7C-ACFA-9058662A3FBD}" type="presParOf" srcId="{334776C9-E0D6-4067-B3A5-C3C8C7631D48}" destId="{32A7C50D-3A4D-4545-86E3-10631D6445D0}" srcOrd="1" destOrd="0" presId="urn:microsoft.com/office/officeart/2005/8/layout/hierarchy1"/>
    <dgm:cxn modelId="{684E181E-3A35-47ED-8169-F853B0D2C345}" type="presParOf" srcId="{4F43021B-E6F0-43C7-9504-6F4AC9918150}" destId="{C493340A-189D-44FC-BDC9-0AD8D12A0C26}" srcOrd="1" destOrd="0" presId="urn:microsoft.com/office/officeart/2005/8/layout/hierarchy1"/>
    <dgm:cxn modelId="{E66B8A9E-C26D-4D8E-85A8-4E012A3006A3}" type="presParOf" srcId="{230FC9D3-3437-4D13-BF19-375607E3804B}" destId="{59959A7B-7CCE-4C98-81B3-603F6EE44555}" srcOrd="1" destOrd="0" presId="urn:microsoft.com/office/officeart/2005/8/layout/hierarchy1"/>
    <dgm:cxn modelId="{24607259-9598-494C-AE7F-1EFED6115A3A}" type="presParOf" srcId="{59959A7B-7CCE-4C98-81B3-603F6EE44555}" destId="{22999B08-FC2B-4DD8-817A-383D273D5946}" srcOrd="0" destOrd="0" presId="urn:microsoft.com/office/officeart/2005/8/layout/hierarchy1"/>
    <dgm:cxn modelId="{D3E6B34E-511F-4B99-9BA4-02FEF1D0579A}" type="presParOf" srcId="{22999B08-FC2B-4DD8-817A-383D273D5946}" destId="{236E1CE8-381F-4225-8E9B-C3F9A0C34765}" srcOrd="0" destOrd="0" presId="urn:microsoft.com/office/officeart/2005/8/layout/hierarchy1"/>
    <dgm:cxn modelId="{E43602DA-CEEF-4080-90CC-BF8E25EFAA18}" type="presParOf" srcId="{22999B08-FC2B-4DD8-817A-383D273D5946}" destId="{CD674974-7FE3-4F3A-B330-60EABD9AF2BF}" srcOrd="1" destOrd="0" presId="urn:microsoft.com/office/officeart/2005/8/layout/hierarchy1"/>
    <dgm:cxn modelId="{7608DEC3-5464-4491-A842-5FEDA8DA618D}" type="presParOf" srcId="{59959A7B-7CCE-4C98-81B3-603F6EE44555}" destId="{D51053F4-2E6A-42FF-B7A1-88B396BA6ED2}" srcOrd="1" destOrd="0" presId="urn:microsoft.com/office/officeart/2005/8/layout/hierarchy1"/>
    <dgm:cxn modelId="{54D15B62-D28A-4192-9484-5A972ECE4915}" type="presParOf" srcId="{230FC9D3-3437-4D13-BF19-375607E3804B}" destId="{6BB4D962-F6F9-422B-89B2-F1A3E98E47D0}" srcOrd="2" destOrd="0" presId="urn:microsoft.com/office/officeart/2005/8/layout/hierarchy1"/>
    <dgm:cxn modelId="{A09D8E4F-F234-4647-B669-4FB9D222C164}" type="presParOf" srcId="{6BB4D962-F6F9-422B-89B2-F1A3E98E47D0}" destId="{55D5A9CD-A0C0-4B7A-ADE4-1E9D8BE8B61C}" srcOrd="0" destOrd="0" presId="urn:microsoft.com/office/officeart/2005/8/layout/hierarchy1"/>
    <dgm:cxn modelId="{177C0863-7728-4B21-882F-6CFF15F123B2}" type="presParOf" srcId="{55D5A9CD-A0C0-4B7A-ADE4-1E9D8BE8B61C}" destId="{6F18CD08-364C-4CCF-9FDD-6EBEE6021009}" srcOrd="0" destOrd="0" presId="urn:microsoft.com/office/officeart/2005/8/layout/hierarchy1"/>
    <dgm:cxn modelId="{42337DC3-3DEE-4223-B41A-38EA51C1F3BB}" type="presParOf" srcId="{55D5A9CD-A0C0-4B7A-ADE4-1E9D8BE8B61C}" destId="{23315C23-478B-4801-8667-E27552AB5108}" srcOrd="1" destOrd="0" presId="urn:microsoft.com/office/officeart/2005/8/layout/hierarchy1"/>
    <dgm:cxn modelId="{CEA3D984-F031-42EA-A5EA-C74B5CB96BD7}" type="presParOf" srcId="{6BB4D962-F6F9-422B-89B2-F1A3E98E47D0}" destId="{E14F9BE5-868B-4E31-865D-F9B08A4AC801}" srcOrd="1" destOrd="0" presId="urn:microsoft.com/office/officeart/2005/8/layout/hierarchy1"/>
    <dgm:cxn modelId="{9A85A287-027B-466C-8B5D-7B962CC97547}" type="presParOf" srcId="{230FC9D3-3437-4D13-BF19-375607E3804B}" destId="{7AB966A5-0C7E-4515-94D8-D57125610C55}" srcOrd="3" destOrd="0" presId="urn:microsoft.com/office/officeart/2005/8/layout/hierarchy1"/>
    <dgm:cxn modelId="{7B0F72AC-36AC-4413-8741-44EC8E589D65}" type="presParOf" srcId="{7AB966A5-0C7E-4515-94D8-D57125610C55}" destId="{EE89E172-53BB-40D4-8F69-83524E1600D0}" srcOrd="0" destOrd="0" presId="urn:microsoft.com/office/officeart/2005/8/layout/hierarchy1"/>
    <dgm:cxn modelId="{8BC46C5F-19A7-44EA-932D-BD76A51D47EC}" type="presParOf" srcId="{EE89E172-53BB-40D4-8F69-83524E1600D0}" destId="{BA425603-6C5E-42D2-BB48-E01162B6FAE2}" srcOrd="0" destOrd="0" presId="urn:microsoft.com/office/officeart/2005/8/layout/hierarchy1"/>
    <dgm:cxn modelId="{084382CB-2C16-4185-A279-839D585E54B6}" type="presParOf" srcId="{EE89E172-53BB-40D4-8F69-83524E1600D0}" destId="{824FC70F-F6CD-490E-9505-A0EAFD62C07A}" srcOrd="1" destOrd="0" presId="urn:microsoft.com/office/officeart/2005/8/layout/hierarchy1"/>
    <dgm:cxn modelId="{EE523C26-3E2C-488E-9BDA-387406A069CB}" type="presParOf" srcId="{7AB966A5-0C7E-4515-94D8-D57125610C55}" destId="{4D17A44B-A396-46FB-A859-F982D973293F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9564D10-B769-4453-A0FA-3B20361FFCE9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FB9B343-492C-4070-BC16-29FA35FDFC68}">
      <dgm:prSet custT="1"/>
      <dgm:spPr/>
      <dgm:t>
        <a:bodyPr/>
        <a:lstStyle/>
        <a:p>
          <a:r>
            <a:rPr lang="en-US" sz="2000" dirty="0"/>
            <a:t>How can we predict the severity of a driver's injury in a railroad crossing accident using external factors?</a:t>
          </a:r>
        </a:p>
      </dgm:t>
    </dgm:pt>
    <dgm:pt modelId="{A1E6591D-6D37-4BD2-B529-FB13BE915FDC}" type="parTrans" cxnId="{A1A5BA6F-8DB5-4CA4-A6E4-721D36885E18}">
      <dgm:prSet/>
      <dgm:spPr/>
      <dgm:t>
        <a:bodyPr/>
        <a:lstStyle/>
        <a:p>
          <a:endParaRPr lang="en-US"/>
        </a:p>
      </dgm:t>
    </dgm:pt>
    <dgm:pt modelId="{6471B6CB-0CDC-4CE0-AB4F-8FC9BF8CA7E3}" type="sibTrans" cxnId="{A1A5BA6F-8DB5-4CA4-A6E4-721D36885E18}">
      <dgm:prSet phldrT="01" custT="1"/>
      <dgm:spPr/>
      <dgm:t>
        <a:bodyPr/>
        <a:lstStyle/>
        <a:p>
          <a:r>
            <a:rPr lang="en-US" sz="5400" dirty="0"/>
            <a:t>01</a:t>
          </a:r>
        </a:p>
      </dgm:t>
    </dgm:pt>
    <dgm:pt modelId="{A0A347B8-7737-412A-B36C-AAFC5CC1BB2F}">
      <dgm:prSet custT="1"/>
      <dgm:spPr/>
      <dgm:t>
        <a:bodyPr/>
        <a:lstStyle/>
        <a:p>
          <a:r>
            <a:rPr lang="en-US" sz="2000" dirty="0"/>
            <a:t>How can we identify accident-prone locations in USA based on accident frequency over the past 46 years?</a:t>
          </a:r>
        </a:p>
      </dgm:t>
    </dgm:pt>
    <dgm:pt modelId="{24ED876F-9B1B-4319-853C-13159FB98559}" type="parTrans" cxnId="{546E3EF9-74E0-42DE-9F3F-7F5743B532A8}">
      <dgm:prSet/>
      <dgm:spPr/>
      <dgm:t>
        <a:bodyPr/>
        <a:lstStyle/>
        <a:p>
          <a:endParaRPr lang="en-US"/>
        </a:p>
      </dgm:t>
    </dgm:pt>
    <dgm:pt modelId="{136BC322-73AC-44D8-B7B5-5387C2B175BD}" type="sibTrans" cxnId="{546E3EF9-74E0-42DE-9F3F-7F5743B532A8}">
      <dgm:prSet phldrT="02" custT="1"/>
      <dgm:spPr/>
      <dgm:t>
        <a:bodyPr/>
        <a:lstStyle/>
        <a:p>
          <a:r>
            <a:rPr lang="en-US" sz="5400" dirty="0"/>
            <a:t>02</a:t>
          </a:r>
        </a:p>
      </dgm:t>
    </dgm:pt>
    <dgm:pt modelId="{47A57F56-8870-4E01-A5B4-EB6DA73ECAE8}">
      <dgm:prSet custT="1"/>
      <dgm:spPr/>
      <dgm:t>
        <a:bodyPr/>
        <a:lstStyle/>
        <a:p>
          <a:r>
            <a:rPr lang="en-US" sz="2000" dirty="0"/>
            <a:t>How can we predict the location of crossing warning sign present during railroad accidents, based on the historical data.</a:t>
          </a:r>
        </a:p>
      </dgm:t>
    </dgm:pt>
    <dgm:pt modelId="{C3217F2B-8074-4B2B-9DE4-97F9D320F282}" type="parTrans" cxnId="{CC4DDC2B-2A71-48B6-BB3F-1BB31459E602}">
      <dgm:prSet/>
      <dgm:spPr/>
      <dgm:t>
        <a:bodyPr/>
        <a:lstStyle/>
        <a:p>
          <a:endParaRPr lang="en-US"/>
        </a:p>
      </dgm:t>
    </dgm:pt>
    <dgm:pt modelId="{5E75C711-2567-49FF-B823-8A6EFA0BA262}" type="sibTrans" cxnId="{CC4DDC2B-2A71-48B6-BB3F-1BB31459E602}">
      <dgm:prSet phldrT="03" custT="1"/>
      <dgm:spPr/>
      <dgm:t>
        <a:bodyPr/>
        <a:lstStyle/>
        <a:p>
          <a:r>
            <a:rPr lang="en-US" sz="5400" dirty="0"/>
            <a:t>03</a:t>
          </a:r>
        </a:p>
      </dgm:t>
    </dgm:pt>
    <dgm:pt modelId="{01CE9A5A-3EDE-4B06-9962-26D7A92824B3}" type="pres">
      <dgm:prSet presAssocID="{19564D10-B769-4453-A0FA-3B20361FFCE9}" presName="Name0" presStyleCnt="0">
        <dgm:presLayoutVars>
          <dgm:animLvl val="lvl"/>
          <dgm:resizeHandles val="exact"/>
        </dgm:presLayoutVars>
      </dgm:prSet>
      <dgm:spPr/>
    </dgm:pt>
    <dgm:pt modelId="{DB0C0E62-9CC1-4540-B9E6-B0CC57AB7767}" type="pres">
      <dgm:prSet presAssocID="{6FB9B343-492C-4070-BC16-29FA35FDFC68}" presName="compositeNode" presStyleCnt="0">
        <dgm:presLayoutVars>
          <dgm:bulletEnabled val="1"/>
        </dgm:presLayoutVars>
      </dgm:prSet>
      <dgm:spPr/>
    </dgm:pt>
    <dgm:pt modelId="{A2FF3A8F-BBBA-4D81-A12E-C3AA6AABAE00}" type="pres">
      <dgm:prSet presAssocID="{6FB9B343-492C-4070-BC16-29FA35FDFC68}" presName="bgRect" presStyleLbl="alignNode1" presStyleIdx="0" presStyleCnt="3"/>
      <dgm:spPr/>
    </dgm:pt>
    <dgm:pt modelId="{F6119ECE-C3B4-4E8F-A1E3-3E40D78363CB}" type="pres">
      <dgm:prSet presAssocID="{6471B6CB-0CDC-4CE0-AB4F-8FC9BF8CA7E3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2FF8EC41-F19C-47D2-AB30-D83D4DECF1BA}" type="pres">
      <dgm:prSet presAssocID="{6FB9B343-492C-4070-BC16-29FA35FDFC68}" presName="nodeRect" presStyleLbl="alignNode1" presStyleIdx="0" presStyleCnt="3">
        <dgm:presLayoutVars>
          <dgm:bulletEnabled val="1"/>
        </dgm:presLayoutVars>
      </dgm:prSet>
      <dgm:spPr/>
    </dgm:pt>
    <dgm:pt modelId="{EB8FB0D1-E8BD-47AD-81F1-5B27E43D47E4}" type="pres">
      <dgm:prSet presAssocID="{6471B6CB-0CDC-4CE0-AB4F-8FC9BF8CA7E3}" presName="sibTrans" presStyleCnt="0"/>
      <dgm:spPr/>
    </dgm:pt>
    <dgm:pt modelId="{BCBC066E-2999-4D40-808E-B88231DC3556}" type="pres">
      <dgm:prSet presAssocID="{A0A347B8-7737-412A-B36C-AAFC5CC1BB2F}" presName="compositeNode" presStyleCnt="0">
        <dgm:presLayoutVars>
          <dgm:bulletEnabled val="1"/>
        </dgm:presLayoutVars>
      </dgm:prSet>
      <dgm:spPr/>
    </dgm:pt>
    <dgm:pt modelId="{FCA0CBB2-AE26-49E8-A2BC-815D3076A212}" type="pres">
      <dgm:prSet presAssocID="{A0A347B8-7737-412A-B36C-AAFC5CC1BB2F}" presName="bgRect" presStyleLbl="alignNode1" presStyleIdx="1" presStyleCnt="3"/>
      <dgm:spPr/>
    </dgm:pt>
    <dgm:pt modelId="{6FF2FEE1-88E4-408B-BF10-186426FA1580}" type="pres">
      <dgm:prSet presAssocID="{136BC322-73AC-44D8-B7B5-5387C2B175BD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7BC38163-E7DD-466F-B460-05CA3AB0E572}" type="pres">
      <dgm:prSet presAssocID="{A0A347B8-7737-412A-B36C-AAFC5CC1BB2F}" presName="nodeRect" presStyleLbl="alignNode1" presStyleIdx="1" presStyleCnt="3">
        <dgm:presLayoutVars>
          <dgm:bulletEnabled val="1"/>
        </dgm:presLayoutVars>
      </dgm:prSet>
      <dgm:spPr/>
    </dgm:pt>
    <dgm:pt modelId="{E9A09566-6A0E-4667-84E3-EDAC95252843}" type="pres">
      <dgm:prSet presAssocID="{136BC322-73AC-44D8-B7B5-5387C2B175BD}" presName="sibTrans" presStyleCnt="0"/>
      <dgm:spPr/>
    </dgm:pt>
    <dgm:pt modelId="{C30B0101-66CC-42C1-A00B-1289132E2A87}" type="pres">
      <dgm:prSet presAssocID="{47A57F56-8870-4E01-A5B4-EB6DA73ECAE8}" presName="compositeNode" presStyleCnt="0">
        <dgm:presLayoutVars>
          <dgm:bulletEnabled val="1"/>
        </dgm:presLayoutVars>
      </dgm:prSet>
      <dgm:spPr/>
    </dgm:pt>
    <dgm:pt modelId="{F37C96CF-4BD6-4CFA-A5C6-DCC1B91823CC}" type="pres">
      <dgm:prSet presAssocID="{47A57F56-8870-4E01-A5B4-EB6DA73ECAE8}" presName="bgRect" presStyleLbl="alignNode1" presStyleIdx="2" presStyleCnt="3"/>
      <dgm:spPr/>
    </dgm:pt>
    <dgm:pt modelId="{8F2BDAAE-E091-436F-9D75-1CB1E817D8DA}" type="pres">
      <dgm:prSet presAssocID="{5E75C711-2567-49FF-B823-8A6EFA0BA262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E65D7FC0-3C4F-4634-ADC5-0B597C2A9A18}" type="pres">
      <dgm:prSet presAssocID="{47A57F56-8870-4E01-A5B4-EB6DA73ECAE8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B397E304-C03C-4EA2-B2F0-7FA90067D7EE}" type="presOf" srcId="{47A57F56-8870-4E01-A5B4-EB6DA73ECAE8}" destId="{F37C96CF-4BD6-4CFA-A5C6-DCC1B91823CC}" srcOrd="0" destOrd="0" presId="urn:microsoft.com/office/officeart/2016/7/layout/LinearBlockProcessNumbered"/>
    <dgm:cxn modelId="{249D532A-2ECF-4DE0-AA6F-6CE189216153}" type="presOf" srcId="{6FB9B343-492C-4070-BC16-29FA35FDFC68}" destId="{A2FF3A8F-BBBA-4D81-A12E-C3AA6AABAE00}" srcOrd="0" destOrd="0" presId="urn:microsoft.com/office/officeart/2016/7/layout/LinearBlockProcessNumbered"/>
    <dgm:cxn modelId="{41B3FC2A-395C-4085-B860-17E3E74669F4}" type="presOf" srcId="{6471B6CB-0CDC-4CE0-AB4F-8FC9BF8CA7E3}" destId="{F6119ECE-C3B4-4E8F-A1E3-3E40D78363CB}" srcOrd="0" destOrd="0" presId="urn:microsoft.com/office/officeart/2016/7/layout/LinearBlockProcessNumbered"/>
    <dgm:cxn modelId="{CC4DDC2B-2A71-48B6-BB3F-1BB31459E602}" srcId="{19564D10-B769-4453-A0FA-3B20361FFCE9}" destId="{47A57F56-8870-4E01-A5B4-EB6DA73ECAE8}" srcOrd="2" destOrd="0" parTransId="{C3217F2B-8074-4B2B-9DE4-97F9D320F282}" sibTransId="{5E75C711-2567-49FF-B823-8A6EFA0BA262}"/>
    <dgm:cxn modelId="{F835CC5B-E896-4CAC-ABB7-F3EFFF0B7778}" type="presOf" srcId="{6FB9B343-492C-4070-BC16-29FA35FDFC68}" destId="{2FF8EC41-F19C-47D2-AB30-D83D4DECF1BA}" srcOrd="1" destOrd="0" presId="urn:microsoft.com/office/officeart/2016/7/layout/LinearBlockProcessNumbered"/>
    <dgm:cxn modelId="{A1A5BA6F-8DB5-4CA4-A6E4-721D36885E18}" srcId="{19564D10-B769-4453-A0FA-3B20361FFCE9}" destId="{6FB9B343-492C-4070-BC16-29FA35FDFC68}" srcOrd="0" destOrd="0" parTransId="{A1E6591D-6D37-4BD2-B529-FB13BE915FDC}" sibTransId="{6471B6CB-0CDC-4CE0-AB4F-8FC9BF8CA7E3}"/>
    <dgm:cxn modelId="{305E1253-B3E8-42AE-8CF7-CAB187CECB7B}" type="presOf" srcId="{19564D10-B769-4453-A0FA-3B20361FFCE9}" destId="{01CE9A5A-3EDE-4B06-9962-26D7A92824B3}" srcOrd="0" destOrd="0" presId="urn:microsoft.com/office/officeart/2016/7/layout/LinearBlockProcessNumbered"/>
    <dgm:cxn modelId="{4117325A-F8D3-4A3A-B971-C4411569D07D}" type="presOf" srcId="{A0A347B8-7737-412A-B36C-AAFC5CC1BB2F}" destId="{FCA0CBB2-AE26-49E8-A2BC-815D3076A212}" srcOrd="0" destOrd="0" presId="urn:microsoft.com/office/officeart/2016/7/layout/LinearBlockProcessNumbered"/>
    <dgm:cxn modelId="{3F5D9B8E-3804-42A3-93AF-13EBD6E25D51}" type="presOf" srcId="{5E75C711-2567-49FF-B823-8A6EFA0BA262}" destId="{8F2BDAAE-E091-436F-9D75-1CB1E817D8DA}" srcOrd="0" destOrd="0" presId="urn:microsoft.com/office/officeart/2016/7/layout/LinearBlockProcessNumbered"/>
    <dgm:cxn modelId="{6971CCAD-AE8E-4A39-AEE7-54691DE49E78}" type="presOf" srcId="{136BC322-73AC-44D8-B7B5-5387C2B175BD}" destId="{6FF2FEE1-88E4-408B-BF10-186426FA1580}" srcOrd="0" destOrd="0" presId="urn:microsoft.com/office/officeart/2016/7/layout/LinearBlockProcessNumbered"/>
    <dgm:cxn modelId="{31095DD9-0845-49B0-B376-654A0B6532C7}" type="presOf" srcId="{A0A347B8-7737-412A-B36C-AAFC5CC1BB2F}" destId="{7BC38163-E7DD-466F-B460-05CA3AB0E572}" srcOrd="1" destOrd="0" presId="urn:microsoft.com/office/officeart/2016/7/layout/LinearBlockProcessNumbered"/>
    <dgm:cxn modelId="{1F16B0F6-4B40-4E4B-9456-02B25C065A9F}" type="presOf" srcId="{47A57F56-8870-4E01-A5B4-EB6DA73ECAE8}" destId="{E65D7FC0-3C4F-4634-ADC5-0B597C2A9A18}" srcOrd="1" destOrd="0" presId="urn:microsoft.com/office/officeart/2016/7/layout/LinearBlockProcessNumbered"/>
    <dgm:cxn modelId="{546E3EF9-74E0-42DE-9F3F-7F5743B532A8}" srcId="{19564D10-B769-4453-A0FA-3B20361FFCE9}" destId="{A0A347B8-7737-412A-B36C-AAFC5CC1BB2F}" srcOrd="1" destOrd="0" parTransId="{24ED876F-9B1B-4319-853C-13159FB98559}" sibTransId="{136BC322-73AC-44D8-B7B5-5387C2B175BD}"/>
    <dgm:cxn modelId="{FCDDB4D2-4137-4C7B-8F02-F93E2F65E040}" type="presParOf" srcId="{01CE9A5A-3EDE-4B06-9962-26D7A92824B3}" destId="{DB0C0E62-9CC1-4540-B9E6-B0CC57AB7767}" srcOrd="0" destOrd="0" presId="urn:microsoft.com/office/officeart/2016/7/layout/LinearBlockProcessNumbered"/>
    <dgm:cxn modelId="{5CD1AF25-B082-4DDF-9D00-B5068772D971}" type="presParOf" srcId="{DB0C0E62-9CC1-4540-B9E6-B0CC57AB7767}" destId="{A2FF3A8F-BBBA-4D81-A12E-C3AA6AABAE00}" srcOrd="0" destOrd="0" presId="urn:microsoft.com/office/officeart/2016/7/layout/LinearBlockProcessNumbered"/>
    <dgm:cxn modelId="{2DFC7470-A7F7-4373-9A5D-75374804FF97}" type="presParOf" srcId="{DB0C0E62-9CC1-4540-B9E6-B0CC57AB7767}" destId="{F6119ECE-C3B4-4E8F-A1E3-3E40D78363CB}" srcOrd="1" destOrd="0" presId="urn:microsoft.com/office/officeart/2016/7/layout/LinearBlockProcessNumbered"/>
    <dgm:cxn modelId="{43FD0E52-38C9-4EDA-8754-A6503BAB4A71}" type="presParOf" srcId="{DB0C0E62-9CC1-4540-B9E6-B0CC57AB7767}" destId="{2FF8EC41-F19C-47D2-AB30-D83D4DECF1BA}" srcOrd="2" destOrd="0" presId="urn:microsoft.com/office/officeart/2016/7/layout/LinearBlockProcessNumbered"/>
    <dgm:cxn modelId="{D01C6EA8-E428-4E46-AF07-1E01F4F395A4}" type="presParOf" srcId="{01CE9A5A-3EDE-4B06-9962-26D7A92824B3}" destId="{EB8FB0D1-E8BD-47AD-81F1-5B27E43D47E4}" srcOrd="1" destOrd="0" presId="urn:microsoft.com/office/officeart/2016/7/layout/LinearBlockProcessNumbered"/>
    <dgm:cxn modelId="{DDA0F452-E533-489A-A1C9-6DED27A9C4C1}" type="presParOf" srcId="{01CE9A5A-3EDE-4B06-9962-26D7A92824B3}" destId="{BCBC066E-2999-4D40-808E-B88231DC3556}" srcOrd="2" destOrd="0" presId="urn:microsoft.com/office/officeart/2016/7/layout/LinearBlockProcessNumbered"/>
    <dgm:cxn modelId="{3C94B9D6-4C07-48A2-90AA-D7DD09849EA7}" type="presParOf" srcId="{BCBC066E-2999-4D40-808E-B88231DC3556}" destId="{FCA0CBB2-AE26-49E8-A2BC-815D3076A212}" srcOrd="0" destOrd="0" presId="urn:microsoft.com/office/officeart/2016/7/layout/LinearBlockProcessNumbered"/>
    <dgm:cxn modelId="{8A11AF70-BAF9-4A61-B675-DA665890B0E7}" type="presParOf" srcId="{BCBC066E-2999-4D40-808E-B88231DC3556}" destId="{6FF2FEE1-88E4-408B-BF10-186426FA1580}" srcOrd="1" destOrd="0" presId="urn:microsoft.com/office/officeart/2016/7/layout/LinearBlockProcessNumbered"/>
    <dgm:cxn modelId="{178F08FF-E9F8-41C5-A163-34CDD4248525}" type="presParOf" srcId="{BCBC066E-2999-4D40-808E-B88231DC3556}" destId="{7BC38163-E7DD-466F-B460-05CA3AB0E572}" srcOrd="2" destOrd="0" presId="urn:microsoft.com/office/officeart/2016/7/layout/LinearBlockProcessNumbered"/>
    <dgm:cxn modelId="{70E95D7A-ED79-4DF4-A87B-77978C9FA382}" type="presParOf" srcId="{01CE9A5A-3EDE-4B06-9962-26D7A92824B3}" destId="{E9A09566-6A0E-4667-84E3-EDAC95252843}" srcOrd="3" destOrd="0" presId="urn:microsoft.com/office/officeart/2016/7/layout/LinearBlockProcessNumbered"/>
    <dgm:cxn modelId="{2268DF14-5C67-4A91-8563-DD933A902C24}" type="presParOf" srcId="{01CE9A5A-3EDE-4B06-9962-26D7A92824B3}" destId="{C30B0101-66CC-42C1-A00B-1289132E2A87}" srcOrd="4" destOrd="0" presId="urn:microsoft.com/office/officeart/2016/7/layout/LinearBlockProcessNumbered"/>
    <dgm:cxn modelId="{DAF993C0-E806-4012-B81C-E0CD31A9EEA2}" type="presParOf" srcId="{C30B0101-66CC-42C1-A00B-1289132E2A87}" destId="{F37C96CF-4BD6-4CFA-A5C6-DCC1B91823CC}" srcOrd="0" destOrd="0" presId="urn:microsoft.com/office/officeart/2016/7/layout/LinearBlockProcessNumbered"/>
    <dgm:cxn modelId="{1B2D6D91-247A-4F33-B677-70C9A9C2C181}" type="presParOf" srcId="{C30B0101-66CC-42C1-A00B-1289132E2A87}" destId="{8F2BDAAE-E091-436F-9D75-1CB1E817D8DA}" srcOrd="1" destOrd="0" presId="urn:microsoft.com/office/officeart/2016/7/layout/LinearBlockProcessNumbered"/>
    <dgm:cxn modelId="{986D36C1-EC46-414E-A930-49F6C21F67EA}" type="presParOf" srcId="{C30B0101-66CC-42C1-A00B-1289132E2A87}" destId="{E65D7FC0-3C4F-4634-ADC5-0B597C2A9A18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0CCA61-16AF-4952-8C93-951A8BFC0995}">
      <dsp:nvSpPr>
        <dsp:cNvPr id="0" name=""/>
        <dsp:cNvSpPr/>
      </dsp:nvSpPr>
      <dsp:spPr>
        <a:xfrm>
          <a:off x="3201" y="998291"/>
          <a:ext cx="2285879" cy="14515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A7C50D-3A4D-4545-86E3-10631D6445D0}">
      <dsp:nvSpPr>
        <dsp:cNvPr id="0" name=""/>
        <dsp:cNvSpPr/>
      </dsp:nvSpPr>
      <dsp:spPr>
        <a:xfrm>
          <a:off x="257188" y="1239579"/>
          <a:ext cx="2285879" cy="14515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Smart questions</a:t>
          </a:r>
        </a:p>
      </dsp:txBody>
      <dsp:txXfrm>
        <a:off x="299702" y="1282093"/>
        <a:ext cx="2200851" cy="1366505"/>
      </dsp:txXfrm>
    </dsp:sp>
    <dsp:sp modelId="{236E1CE8-381F-4225-8E9B-C3F9A0C34765}">
      <dsp:nvSpPr>
        <dsp:cNvPr id="0" name=""/>
        <dsp:cNvSpPr/>
      </dsp:nvSpPr>
      <dsp:spPr>
        <a:xfrm>
          <a:off x="2797054" y="998291"/>
          <a:ext cx="2285879" cy="14515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674974-7FE3-4F3A-B330-60EABD9AF2BF}">
      <dsp:nvSpPr>
        <dsp:cNvPr id="0" name=""/>
        <dsp:cNvSpPr/>
      </dsp:nvSpPr>
      <dsp:spPr>
        <a:xfrm>
          <a:off x="3051041" y="1239579"/>
          <a:ext cx="2285879" cy="14515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Data Overview</a:t>
          </a:r>
        </a:p>
      </dsp:txBody>
      <dsp:txXfrm>
        <a:off x="3093555" y="1282093"/>
        <a:ext cx="2200851" cy="1366505"/>
      </dsp:txXfrm>
    </dsp:sp>
    <dsp:sp modelId="{6F18CD08-364C-4CCF-9FDD-6EBEE6021009}">
      <dsp:nvSpPr>
        <dsp:cNvPr id="0" name=""/>
        <dsp:cNvSpPr/>
      </dsp:nvSpPr>
      <dsp:spPr>
        <a:xfrm>
          <a:off x="5590907" y="998291"/>
          <a:ext cx="2285879" cy="14515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315C23-478B-4801-8667-E27552AB5108}">
      <dsp:nvSpPr>
        <dsp:cNvPr id="0" name=""/>
        <dsp:cNvSpPr/>
      </dsp:nvSpPr>
      <dsp:spPr>
        <a:xfrm>
          <a:off x="5844894" y="1239579"/>
          <a:ext cx="2285879" cy="14515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Data Visualization</a:t>
          </a:r>
        </a:p>
      </dsp:txBody>
      <dsp:txXfrm>
        <a:off x="5887408" y="1282093"/>
        <a:ext cx="2200851" cy="1366505"/>
      </dsp:txXfrm>
    </dsp:sp>
    <dsp:sp modelId="{BA425603-6C5E-42D2-BB48-E01162B6FAE2}">
      <dsp:nvSpPr>
        <dsp:cNvPr id="0" name=""/>
        <dsp:cNvSpPr/>
      </dsp:nvSpPr>
      <dsp:spPr>
        <a:xfrm>
          <a:off x="8384760" y="998291"/>
          <a:ext cx="2285879" cy="14515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4FC70F-F6CD-490E-9505-A0EAFD62C07A}">
      <dsp:nvSpPr>
        <dsp:cNvPr id="0" name=""/>
        <dsp:cNvSpPr/>
      </dsp:nvSpPr>
      <dsp:spPr>
        <a:xfrm>
          <a:off x="8638747" y="1239579"/>
          <a:ext cx="2285879" cy="14515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Addressing SMART Questions Using Data Visualizations and Predictive Models</a:t>
          </a:r>
        </a:p>
      </dsp:txBody>
      <dsp:txXfrm>
        <a:off x="8681261" y="1282093"/>
        <a:ext cx="2200851" cy="13665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FF3A8F-BBBA-4D81-A12E-C3AA6AABAE00}">
      <dsp:nvSpPr>
        <dsp:cNvPr id="0" name=""/>
        <dsp:cNvSpPr/>
      </dsp:nvSpPr>
      <dsp:spPr>
        <a:xfrm>
          <a:off x="691" y="309329"/>
          <a:ext cx="2800688" cy="336082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6646" tIns="0" rIns="276646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How can we predict the severity of a driver's injury in a railroad crossing accident using external factors?</a:t>
          </a:r>
        </a:p>
      </dsp:txBody>
      <dsp:txXfrm>
        <a:off x="691" y="1653659"/>
        <a:ext cx="2800688" cy="2016496"/>
      </dsp:txXfrm>
    </dsp:sp>
    <dsp:sp modelId="{F6119ECE-C3B4-4E8F-A1E3-3E40D78363CB}">
      <dsp:nvSpPr>
        <dsp:cNvPr id="0" name=""/>
        <dsp:cNvSpPr/>
      </dsp:nvSpPr>
      <dsp:spPr>
        <a:xfrm>
          <a:off x="691" y="309329"/>
          <a:ext cx="2800688" cy="134433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6646" tIns="165100" rIns="276646" bIns="16510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 dirty="0"/>
            <a:t>01</a:t>
          </a:r>
        </a:p>
      </dsp:txBody>
      <dsp:txXfrm>
        <a:off x="691" y="309329"/>
        <a:ext cx="2800688" cy="1344330"/>
      </dsp:txXfrm>
    </dsp:sp>
    <dsp:sp modelId="{FCA0CBB2-AE26-49E8-A2BC-815D3076A212}">
      <dsp:nvSpPr>
        <dsp:cNvPr id="0" name=""/>
        <dsp:cNvSpPr/>
      </dsp:nvSpPr>
      <dsp:spPr>
        <a:xfrm>
          <a:off x="3025435" y="309329"/>
          <a:ext cx="2800688" cy="336082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6646" tIns="0" rIns="276646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How can we identify accident-prone locations in USA based on accident frequency over the past 46 years?</a:t>
          </a:r>
        </a:p>
      </dsp:txBody>
      <dsp:txXfrm>
        <a:off x="3025435" y="1653659"/>
        <a:ext cx="2800688" cy="2016496"/>
      </dsp:txXfrm>
    </dsp:sp>
    <dsp:sp modelId="{6FF2FEE1-88E4-408B-BF10-186426FA1580}">
      <dsp:nvSpPr>
        <dsp:cNvPr id="0" name=""/>
        <dsp:cNvSpPr/>
      </dsp:nvSpPr>
      <dsp:spPr>
        <a:xfrm>
          <a:off x="3025435" y="309329"/>
          <a:ext cx="2800688" cy="134433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6646" tIns="165100" rIns="276646" bIns="16510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 dirty="0"/>
            <a:t>02</a:t>
          </a:r>
        </a:p>
      </dsp:txBody>
      <dsp:txXfrm>
        <a:off x="3025435" y="309329"/>
        <a:ext cx="2800688" cy="1344330"/>
      </dsp:txXfrm>
    </dsp:sp>
    <dsp:sp modelId="{F37C96CF-4BD6-4CFA-A5C6-DCC1B91823CC}">
      <dsp:nvSpPr>
        <dsp:cNvPr id="0" name=""/>
        <dsp:cNvSpPr/>
      </dsp:nvSpPr>
      <dsp:spPr>
        <a:xfrm>
          <a:off x="6050179" y="309329"/>
          <a:ext cx="2800688" cy="336082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6646" tIns="0" rIns="276646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How can we predict the location of crossing warning sign present during railroad accidents, based on the historical data.</a:t>
          </a:r>
        </a:p>
      </dsp:txBody>
      <dsp:txXfrm>
        <a:off x="6050179" y="1653659"/>
        <a:ext cx="2800688" cy="2016496"/>
      </dsp:txXfrm>
    </dsp:sp>
    <dsp:sp modelId="{8F2BDAAE-E091-436F-9D75-1CB1E817D8DA}">
      <dsp:nvSpPr>
        <dsp:cNvPr id="0" name=""/>
        <dsp:cNvSpPr/>
      </dsp:nvSpPr>
      <dsp:spPr>
        <a:xfrm>
          <a:off x="6050179" y="309329"/>
          <a:ext cx="2800688" cy="134433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6646" tIns="165100" rIns="276646" bIns="16510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 dirty="0"/>
            <a:t>03</a:t>
          </a:r>
        </a:p>
      </dsp:txBody>
      <dsp:txXfrm>
        <a:off x="6050179" y="309329"/>
        <a:ext cx="2800688" cy="13443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7FA0374-6A02-672F-B83C-BF6AFBFB75A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B6BD98-9A90-93ED-E8D9-C9159EBD8E4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F07A2-65A2-4102-83B5-DE90993C0697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52F2B2-C5EB-1DA1-B160-23939D31B6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1EE0AC-D1F2-2A06-C978-8C8B8AC149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9D83B7-B5BD-444B-BA2E-3AB7D6CD1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5411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12T21:59:36.177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12T21:59:36.69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0 19810,'7'0'0,"0"0"0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12T21:59:36.883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0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12T21:59:37.188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12T21:59:37.64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24575,'0'0'0</inkml:trace>
</inkml:ink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jpg>
</file>

<file path=ppt/media/image27.jp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jpg>
</file>

<file path=ppt/media/image55.jpg>
</file>

<file path=ppt/media/image56.jpg>
</file>

<file path=ppt/media/image57.png>
</file>

<file path=ppt/media/image58.jpg>
</file>

<file path=ppt/media/image59.jpg>
</file>

<file path=ppt/media/image6.jpg>
</file>

<file path=ppt/media/image60.jpg>
</file>

<file path=ppt/media/image61.png>
</file>

<file path=ppt/media/image62.jpg>
</file>

<file path=ppt/media/image63.jpg>
</file>

<file path=ppt/media/image64.jpg>
</file>

<file path=ppt/media/image64.png>
</file>

<file path=ppt/media/image65.jpg>
</file>

<file path=ppt/media/image65.png>
</file>

<file path=ppt/media/image66.png>
</file>

<file path=ppt/media/image67.sv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jp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9.jp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2.jp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jp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A5706C32-4A7F-904A-A159-858BADF285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4A908DD-8A6B-CA4C-A972-B41A7779B82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B3494C34-0F3D-854E-AFF5-078C6756F1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A36B4BA9-309F-334E-A8C9-AE868B68468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50706" y="495088"/>
            <a:ext cx="8389575" cy="2441160"/>
          </a:xfrm>
          <a:prstGeom prst="rect">
            <a:avLst/>
          </a:prstGeom>
        </p:spPr>
        <p:txBody>
          <a:bodyPr anchor="t"/>
          <a:lstStyle>
            <a:lvl1pPr algn="l">
              <a:defRPr sz="4000" b="1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AC8EBA3-BD00-8C48-ADBA-8DABB356C0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50706" y="3167505"/>
            <a:ext cx="8389575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bg2">
                    <a:lumMod val="90000"/>
                  </a:schemeClr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63662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creenshot, bird&#10;&#10;Description automatically generated">
            <a:extLst>
              <a:ext uri="{FF2B5EF4-FFF2-40B4-BE49-F238E27FC236}">
                <a16:creationId xmlns:a16="http://schemas.microsoft.com/office/drawing/2014/main" id="{3EE9051B-EE1E-6E4F-9694-61E46BF379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80E6F5C-96D4-2C42-A755-56B3A934362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A5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234C2B7B-BC28-FA40-9621-C1B66ACC3A0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781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31DE6E88-83B3-4D4F-9E40-6D50AB5E0B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picture containing brick, drawing&#10;&#10;Description automatically generated">
            <a:extLst>
              <a:ext uri="{FF2B5EF4-FFF2-40B4-BE49-F238E27FC236}">
                <a16:creationId xmlns:a16="http://schemas.microsoft.com/office/drawing/2014/main" id="{6F5ACEC9-B6BC-BB44-A490-7942ABDCA6C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B17C698C-2970-3943-A340-E6C0C48B0DE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A36B4BA9-309F-334E-A8C9-AE868B68468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50706" y="495088"/>
            <a:ext cx="8389575" cy="2441160"/>
          </a:xfrm>
          <a:prstGeom prst="rect">
            <a:avLst/>
          </a:prstGeom>
        </p:spPr>
        <p:txBody>
          <a:bodyPr anchor="t"/>
          <a:lstStyle>
            <a:lvl1pPr algn="l">
              <a:defRPr sz="4000" b="1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AC8EBA3-BD00-8C48-ADBA-8DABB356C0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50706" y="3167505"/>
            <a:ext cx="8389575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bg2">
                    <a:lumMod val="90000"/>
                  </a:schemeClr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9179462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F488C0E-02BE-5C49-A846-3FF4F3CAA09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1825625"/>
            <a:ext cx="10515600" cy="34745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D59335E-859B-EA41-949E-B89FCE73C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8" y="715617"/>
            <a:ext cx="10483327" cy="975070"/>
          </a:xfrm>
          <a:prstGeom prst="rect">
            <a:avLst/>
          </a:prstGeom>
        </p:spPr>
        <p:txBody>
          <a:bodyPr anchor="ctr"/>
          <a:lstStyle>
            <a:lvl1pPr algn="l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762641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D6F268F-E515-BE40-8152-BE6D91B530A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DB4ACE-6BB7-DC43-94AC-F200D98BC3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4002" y="1599247"/>
            <a:ext cx="9143999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913813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D19C3F02-B6E3-1744-B80B-6505F54EFB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1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77F182C4-AAD3-BF47-93EC-79384E79807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72201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0">
            <a:extLst>
              <a:ext uri="{FF2B5EF4-FFF2-40B4-BE49-F238E27FC236}">
                <a16:creationId xmlns:a16="http://schemas.microsoft.com/office/drawing/2014/main" id="{175FE108-4075-5A45-A4E9-9081D3B6D5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8" y="715617"/>
            <a:ext cx="10483327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7605189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18FCF574-13C1-E34E-9AD4-186822F3CCF8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6613" y="2505077"/>
            <a:ext cx="5176884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7021BC8C-7BCA-EC46-BE8D-F70B4B6E01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1711496"/>
            <a:ext cx="5186363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A37FF6C0-6C09-5344-9FBE-1323443057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78506" y="2505077"/>
            <a:ext cx="5180057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B8AC4B7-59A8-AE4E-93F4-95E06972F62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6614" y="1712639"/>
            <a:ext cx="5183187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itle 10">
            <a:extLst>
              <a:ext uri="{FF2B5EF4-FFF2-40B4-BE49-F238E27FC236}">
                <a16:creationId xmlns:a16="http://schemas.microsoft.com/office/drawing/2014/main" id="{F7B3874A-2DC5-F14B-8126-7334A2094A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8" y="715617"/>
            <a:ext cx="10483327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5844664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2FB655-7025-3744-B125-F9DA8484AC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717" y="545093"/>
            <a:ext cx="5393267" cy="441401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algn="l">
              <a:defRPr sz="20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2000">
                <a:latin typeface="Arial"/>
                <a:cs typeface="Arial"/>
              </a:defRPr>
            </a:lvl4pPr>
            <a:lvl5pPr algn="l"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13EFB54-EB68-5143-A86E-CA54DCF62C8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31467" y="545092"/>
            <a:ext cx="5393267" cy="441401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1585016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19A1016-F770-EC41-ACBA-A78F09478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344365">
            <a:off x="765923" y="687340"/>
            <a:ext cx="10591524" cy="34913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/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contourClr>
              <a:srgbClr val="969696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20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64AB05B-7E50-5444-9451-E62CF9F941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88489" y="4486019"/>
            <a:ext cx="10816984" cy="8048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160126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BBE7CF1A-F401-2C48-970E-B029112B61E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picture containing brick&#10;&#10;Description automatically generated">
            <a:extLst>
              <a:ext uri="{FF2B5EF4-FFF2-40B4-BE49-F238E27FC236}">
                <a16:creationId xmlns:a16="http://schemas.microsoft.com/office/drawing/2014/main" id="{2C349984-7690-2A47-87D3-C0DD158BA11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9B267380-239A-CC4E-88C8-8F8B114C34D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272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ird&#10;&#10;Description automatically generated">
            <a:extLst>
              <a:ext uri="{FF2B5EF4-FFF2-40B4-BE49-F238E27FC236}">
                <a16:creationId xmlns:a16="http://schemas.microsoft.com/office/drawing/2014/main" id="{57E5DAEA-9D65-2A41-94A3-D73BF29B06B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picture containing bird&#10;&#10;Description automatically generated">
            <a:extLst>
              <a:ext uri="{FF2B5EF4-FFF2-40B4-BE49-F238E27FC236}">
                <a16:creationId xmlns:a16="http://schemas.microsoft.com/office/drawing/2014/main" id="{2F1E15CE-4088-7C4E-8064-638CAAE8E14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F4913A5E-91C7-B946-A3C2-20ACDA0D96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041" y="1204857"/>
            <a:ext cx="10799595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7E0C233-1CBA-F843-B340-70E8D4D42D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9248" y="3324433"/>
            <a:ext cx="10771789" cy="1500187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5756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F488C0E-02BE-5C49-A846-3FF4F3CAA09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1825625"/>
            <a:ext cx="10515600" cy="34745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D59335E-859B-EA41-949E-B89FCE73C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8" y="715617"/>
            <a:ext cx="10483327" cy="975070"/>
          </a:xfrm>
          <a:prstGeom prst="rect">
            <a:avLst/>
          </a:prstGeom>
        </p:spPr>
        <p:txBody>
          <a:bodyPr anchor="ctr"/>
          <a:lstStyle>
            <a:lvl1pPr algn="l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6602164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73BBE3F-8531-7640-B2C4-6EB1B05B39F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3A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8F805847-4216-854B-BDC6-6E0F9050F8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958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D6F268F-E515-BE40-8152-BE6D91B530A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DB4ACE-6BB7-DC43-94AC-F200D98BC3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4002" y="1599247"/>
            <a:ext cx="9143999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title</a:t>
            </a:r>
          </a:p>
        </p:txBody>
      </p:sp>
    </p:spTree>
    <p:extLst>
      <p:ext uri="{BB962C8B-B14F-4D97-AF65-F5344CB8AC3E}">
        <p14:creationId xmlns:p14="http://schemas.microsoft.com/office/powerpoint/2010/main" val="232526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D19C3F02-B6E3-1744-B80B-6505F54EFB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1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77F182C4-AAD3-BF47-93EC-79384E79807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72201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0">
            <a:extLst>
              <a:ext uri="{FF2B5EF4-FFF2-40B4-BE49-F238E27FC236}">
                <a16:creationId xmlns:a16="http://schemas.microsoft.com/office/drawing/2014/main" id="{175FE108-4075-5A45-A4E9-9081D3B6D5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8" y="715617"/>
            <a:ext cx="10483327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5858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18FCF574-13C1-E34E-9AD4-186822F3CCF8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6613" y="2505077"/>
            <a:ext cx="5176884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7021BC8C-7BCA-EC46-BE8D-F70B4B6E01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1711496"/>
            <a:ext cx="5186363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A37FF6C0-6C09-5344-9FBE-1323443057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78506" y="2505077"/>
            <a:ext cx="5180057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B8AC4B7-59A8-AE4E-93F4-95E06972F62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6614" y="1712639"/>
            <a:ext cx="5183187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itle 10">
            <a:extLst>
              <a:ext uri="{FF2B5EF4-FFF2-40B4-BE49-F238E27FC236}">
                <a16:creationId xmlns:a16="http://schemas.microsoft.com/office/drawing/2014/main" id="{F7B3874A-2DC5-F14B-8126-7334A2094A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8" y="715617"/>
            <a:ext cx="10483327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478238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2FB655-7025-3744-B125-F9DA8484AC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717" y="545093"/>
            <a:ext cx="5393267" cy="441401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algn="l">
              <a:defRPr sz="20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2000">
                <a:latin typeface="Arial"/>
                <a:cs typeface="Arial"/>
              </a:defRPr>
            </a:lvl4pPr>
            <a:lvl5pPr algn="l"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13EFB54-EB68-5143-A86E-CA54DCF62C8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31467" y="545092"/>
            <a:ext cx="5393267" cy="441401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857838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19A1016-F770-EC41-ACBA-A78F09478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344365">
            <a:off x="765923" y="687340"/>
            <a:ext cx="10591524" cy="34913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/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contourClr>
              <a:srgbClr val="969696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20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64AB05B-7E50-5444-9451-E62CF9F941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88489" y="4486019"/>
            <a:ext cx="10816984" cy="8048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7833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ter, computer&#10;&#10;Description automatically generated">
            <a:extLst>
              <a:ext uri="{FF2B5EF4-FFF2-40B4-BE49-F238E27FC236}">
                <a16:creationId xmlns:a16="http://schemas.microsoft.com/office/drawing/2014/main" id="{9084CF26-838B-4E40-ACF0-0614B36F1F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picture containing brick&#10;&#10;Description automatically generated">
            <a:extLst>
              <a:ext uri="{FF2B5EF4-FFF2-40B4-BE49-F238E27FC236}">
                <a16:creationId xmlns:a16="http://schemas.microsoft.com/office/drawing/2014/main" id="{D234C7AA-D40B-5847-86A6-3CD23C1306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982A509B-433B-8041-8A0B-7C00B943569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925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ird&#10;&#10;Description automatically generated">
            <a:extLst>
              <a:ext uri="{FF2B5EF4-FFF2-40B4-BE49-F238E27FC236}">
                <a16:creationId xmlns:a16="http://schemas.microsoft.com/office/drawing/2014/main" id="{CC941C59-736C-AA42-A40C-1FD6A9C0F0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picture containing bird&#10;&#10;Description automatically generated">
            <a:extLst>
              <a:ext uri="{FF2B5EF4-FFF2-40B4-BE49-F238E27FC236}">
                <a16:creationId xmlns:a16="http://schemas.microsoft.com/office/drawing/2014/main" id="{29667154-201A-9841-BEEE-FE4CF6604A6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F4913A5E-91C7-B946-A3C2-20ACDA0D96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041" y="1204857"/>
            <a:ext cx="10799595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7E0C233-1CBA-F843-B340-70E8D4D42D4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9248" y="3324433"/>
            <a:ext cx="10771789" cy="1500187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979945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image" Target="../media/image15.jpg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image" Target="../media/image14.jp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16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591C326E-BF68-6445-9231-1C87CA8DE2E8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8B88693D-82A9-C941-B148-1250D9B2438F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AB7CAE5D-7F30-7641-AB6B-1848BE4465C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63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50" r:id="rId2"/>
    <p:sldLayoutId id="2147483649" r:id="rId3"/>
    <p:sldLayoutId id="2147483652" r:id="rId4"/>
    <p:sldLayoutId id="2147483653" r:id="rId5"/>
    <p:sldLayoutId id="2147483655" r:id="rId6"/>
    <p:sldLayoutId id="2147483654" r:id="rId7"/>
    <p:sldLayoutId id="2147483673" r:id="rId8"/>
    <p:sldLayoutId id="2147483677" r:id="rId9"/>
    <p:sldLayoutId id="2147483691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2B238D30-2F91-4C40-9D8B-1760377E0BC0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E4E9D20F-A939-7E47-A0F0-7A4B86BA154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6CC15587-0B28-2046-83FF-9F5F7E2581E9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435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1" r:id="rId8"/>
    <p:sldLayoutId id="2147483703" r:id="rId9"/>
    <p:sldLayoutId id="2147483702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jobsanger.blogspot.com/2009/01/another-number-1-for-texas.html" TargetMode="External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png"/><Relationship Id="rId5" Type="http://schemas.openxmlformats.org/officeDocument/2006/relationships/customXml" Target="../ink/ink2.xml"/><Relationship Id="rId4" Type="http://schemas.openxmlformats.org/officeDocument/2006/relationships/image" Target="../media/image64.png"/><Relationship Id="rId9" Type="http://schemas.openxmlformats.org/officeDocument/2006/relationships/customXml" Target="../ink/ink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jpg"/><Relationship Id="rId2" Type="http://schemas.openxmlformats.org/officeDocument/2006/relationships/image" Target="../media/image63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sv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437BA-2E84-3549-8B00-4D6E2E7C8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50705" y="440659"/>
            <a:ext cx="8351483" cy="3153459"/>
          </a:xfrm>
        </p:spPr>
        <p:txBody>
          <a:bodyPr/>
          <a:lstStyle/>
          <a:p>
            <a:r>
              <a:rPr lang="en-US" sz="6000" dirty="0"/>
              <a:t>US Highway </a:t>
            </a:r>
            <a:r>
              <a:rPr lang="en-US" sz="6000" dirty="0" err="1"/>
              <a:t>RailRoad</a:t>
            </a:r>
            <a:r>
              <a:rPr lang="en-US" sz="6000" dirty="0"/>
              <a:t> Crossing Accident</a:t>
            </a:r>
            <a:br>
              <a:rPr lang="en-US" sz="3200" b="1" i="0" dirty="0">
                <a:solidFill>
                  <a:srgbClr val="202124"/>
                </a:solidFill>
                <a:effectLst/>
                <a:latin typeface="zeitung"/>
              </a:rPr>
            </a:br>
            <a:endParaRPr lang="en-US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4025FF-B551-7A4B-9349-720975BC85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9734" y="4050928"/>
            <a:ext cx="5595274" cy="2366413"/>
          </a:xfrm>
        </p:spPr>
        <p:txBody>
          <a:bodyPr/>
          <a:lstStyle/>
          <a:p>
            <a:r>
              <a:rPr lang="en-US" sz="2400" b="1" dirty="0"/>
              <a:t>DATS 6103 PROJECT</a:t>
            </a:r>
          </a:p>
          <a:p>
            <a:r>
              <a:rPr lang="en-US" sz="2000" b="1" dirty="0"/>
              <a:t>Team 3 Members:  </a:t>
            </a:r>
          </a:p>
          <a:p>
            <a:r>
              <a:rPr lang="en-US" sz="2000" dirty="0"/>
              <a:t>      Aakash Hariharan</a:t>
            </a:r>
          </a:p>
          <a:p>
            <a:r>
              <a:rPr lang="en-US" sz="2000" b="1" dirty="0"/>
              <a:t>      </a:t>
            </a:r>
            <a:r>
              <a:rPr lang="en-US" sz="2000" dirty="0"/>
              <a:t>Abhilasha Singh</a:t>
            </a:r>
          </a:p>
          <a:p>
            <a:r>
              <a:rPr lang="en-US" sz="2000" dirty="0"/>
              <a:t>      Trisha Singh</a:t>
            </a:r>
          </a:p>
          <a:p>
            <a:r>
              <a:rPr lang="en-US" sz="2000" dirty="0"/>
              <a:t>      Vishal </a:t>
            </a:r>
            <a:r>
              <a:rPr lang="en-US" sz="2000" dirty="0" err="1"/>
              <a:t>Fulsundar</a:t>
            </a:r>
            <a:br>
              <a:rPr lang="en-US" sz="2000" dirty="0"/>
            </a:br>
            <a:endParaRPr lang="en-US" sz="2000" dirty="0"/>
          </a:p>
        </p:txBody>
      </p:sp>
      <p:pic>
        <p:nvPicPr>
          <p:cNvPr id="15" name="Picture 14" descr="A car on the tracks&#10;&#10;Description automatically generated">
            <a:extLst>
              <a:ext uri="{FF2B5EF4-FFF2-40B4-BE49-F238E27FC236}">
                <a16:creationId xmlns:a16="http://schemas.microsoft.com/office/drawing/2014/main" id="{CF981C75-31A8-D533-9E13-6E51E49F52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095999" y="2807071"/>
            <a:ext cx="5175183" cy="361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2618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5CD280-EB4A-968E-ECF8-36D1CA6925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D665D004-312D-82FC-90B5-DD2E3E732E3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76993" y="4543124"/>
            <a:ext cx="9435411" cy="721894"/>
          </a:xfrm>
        </p:spPr>
        <p:txBody>
          <a:bodyPr/>
          <a:lstStyle/>
          <a:p>
            <a:pPr marR="0" lvl="0">
              <a:spcAft>
                <a:spcPts val="0"/>
              </a:spcAft>
            </a:pPr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 SPEED : </a:t>
            </a: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Trains</a:t>
            </a:r>
            <a:r>
              <a:rPr lang="en-US" sz="1400" dirty="0"/>
              <a:t> </a:t>
            </a: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traveling at speeds below 50 account for the highest number of incidents. While incident severity shows minimal variation overall, higher-speed trains tend to be associated with more severe incidents.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1258716C-B3CE-D8B2-D9F3-A2D6D64EF532}"/>
              </a:ext>
            </a:extLst>
          </p:cNvPr>
          <p:cNvSpPr txBox="1">
            <a:spLocks/>
          </p:cNvSpPr>
          <p:nvPr/>
        </p:nvSpPr>
        <p:spPr>
          <a:xfrm>
            <a:off x="435468" y="293680"/>
            <a:ext cx="10483327" cy="9750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>
              <a:spcAft>
                <a:spcPts val="0"/>
              </a:spcAft>
              <a:buNone/>
            </a:pPr>
            <a:r>
              <a:rPr lang="en-US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Visualization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97D971-219B-5A16-946C-83176E5AD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09" y="992971"/>
            <a:ext cx="5610225" cy="34346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59DBC20-9B75-8687-2B28-FB99CA2FB1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1878" y="808521"/>
            <a:ext cx="5438775" cy="36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687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13C5D0-B96A-0931-FBAA-8783616281D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54338" y="2395640"/>
            <a:ext cx="10515600" cy="3474508"/>
          </a:xfrm>
        </p:spPr>
        <p:txBody>
          <a:bodyPr/>
          <a:lstStyle/>
          <a:p>
            <a:r>
              <a:rPr lang="en-US" b="1" dirty="0">
                <a:solidFill>
                  <a:srgbClr val="0073AA"/>
                </a:solidFill>
              </a:rPr>
              <a:t>1. How can we predict the severity of a driver's injury in a railroad crossing accident using external factors?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F64A476-5D49-C055-C4EB-D6FAE3F42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580" y="590489"/>
            <a:ext cx="10483327" cy="975070"/>
          </a:xfrm>
        </p:spPr>
        <p:txBody>
          <a:bodyPr/>
          <a:lstStyle/>
          <a:p>
            <a:r>
              <a:rPr lang="en-US" sz="4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SMART QUESTION</a:t>
            </a:r>
          </a:p>
        </p:txBody>
      </p:sp>
    </p:spTree>
    <p:extLst>
      <p:ext uri="{BB962C8B-B14F-4D97-AF65-F5344CB8AC3E}">
        <p14:creationId xmlns:p14="http://schemas.microsoft.com/office/powerpoint/2010/main" val="27570927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5491502-DE4D-89BC-C7EF-014FBDB1E4B9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586799" y="1825625"/>
            <a:ext cx="3684402" cy="3433763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437A765-BC29-B205-0FC4-47E2B33A1A56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/>
          <a:stretch>
            <a:fillRect/>
          </a:stretch>
        </p:blipFill>
        <p:spPr>
          <a:xfrm>
            <a:off x="6193598" y="1825625"/>
            <a:ext cx="5138803" cy="343376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25293A0-3F3F-20E4-7BD5-A4DE8C84E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523" y="340887"/>
            <a:ext cx="9134280" cy="975070"/>
          </a:xfrm>
        </p:spPr>
        <p:txBody>
          <a:bodyPr/>
          <a:lstStyle/>
          <a:p>
            <a:pPr algn="l"/>
            <a:r>
              <a:rPr lang="en-US" sz="4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3440772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FFF5CD-6FFE-409B-9633-22719E6852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0AA213-009A-6748-7E8A-59D943949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66167" y="353324"/>
            <a:ext cx="10483327" cy="975070"/>
          </a:xfrm>
        </p:spPr>
        <p:txBody>
          <a:bodyPr/>
          <a:lstStyle/>
          <a:p>
            <a:r>
              <a:rPr lang="en-US" sz="4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Exploratory Data Analysis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169C994-3188-1837-91B0-5BDE56E7F93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19600" y="1825980"/>
            <a:ext cx="5776400" cy="333978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C371B4D-4937-3536-0C8E-A2592059C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462" y="1733797"/>
            <a:ext cx="4836225" cy="3206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8446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A9776A-1EDD-A3CD-1653-033FE019D1B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838200" y="2223766"/>
            <a:ext cx="5181600" cy="263748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B13B5-F169-9D53-FB33-9EB8639412E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The accuracy is low</a:t>
            </a:r>
          </a:p>
          <a:p>
            <a:r>
              <a:rPr lang="en-US" dirty="0"/>
              <a:t>Model Performance is mediocre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E6341E0-69E9-79A1-8526-6D834A1A2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205" y="319405"/>
            <a:ext cx="10483327" cy="975070"/>
          </a:xfrm>
        </p:spPr>
        <p:txBody>
          <a:bodyPr/>
          <a:lstStyle/>
          <a:p>
            <a:pPr algn="l"/>
            <a:r>
              <a:rPr lang="en-US" sz="4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1 – DECISION TREES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651957-6DD8-6E13-AD04-E286BE055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8088" y="2709137"/>
            <a:ext cx="2960211" cy="263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8151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7408CB4-7E6C-4DFF-6F11-782575C39132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1057275" y="4574078"/>
            <a:ext cx="7905750" cy="66190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1BA04A1B-D08E-8127-DB66-0CFF5B24F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741" y="132554"/>
            <a:ext cx="10483327" cy="975070"/>
          </a:xfrm>
          <a:prstGeom prst="rect">
            <a:avLst/>
          </a:prstGeom>
        </p:spPr>
        <p:txBody>
          <a:bodyPr/>
          <a:lstStyle/>
          <a:p>
            <a:r>
              <a:rPr lang="en-US" sz="4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Hyperparameter Tuning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38340A72-147E-3800-FFF1-B0CC4C97F214}"/>
                  </a:ext>
                </a:extLst>
              </p14:cNvPr>
              <p14:cNvContentPartPr/>
              <p14:nvPr/>
            </p14:nvContentPartPr>
            <p14:xfrm>
              <a:off x="2004750" y="2471655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38340A72-147E-3800-FFF1-B0CC4C97F21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98630" y="2465535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6151BCFD-5EA6-D776-B8CF-6AD9008323B3}"/>
                  </a:ext>
                </a:extLst>
              </p14:cNvPr>
              <p14:cNvContentPartPr/>
              <p14:nvPr/>
            </p14:nvContentPartPr>
            <p14:xfrm>
              <a:off x="2154510" y="2289855"/>
              <a:ext cx="540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6151BCFD-5EA6-D776-B8CF-6AD9008323B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148390" y="2283735"/>
                <a:ext cx="1764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CF675058-E8D6-A74C-0842-74CA1177A75B}"/>
                  </a:ext>
                </a:extLst>
              </p14:cNvPr>
              <p14:cNvContentPartPr/>
              <p14:nvPr/>
            </p14:nvContentPartPr>
            <p14:xfrm>
              <a:off x="2159550" y="2289855"/>
              <a:ext cx="360" cy="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CF675058-E8D6-A74C-0842-74CA1177A75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53430" y="2283735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EDCA6451-8BD9-521A-E236-30B1189BE1F5}"/>
                  </a:ext>
                </a:extLst>
              </p14:cNvPr>
              <p14:cNvContentPartPr/>
              <p14:nvPr/>
            </p14:nvContentPartPr>
            <p14:xfrm>
              <a:off x="3080790" y="2389935"/>
              <a:ext cx="360" cy="36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EDCA6451-8BD9-521A-E236-30B1189BE1F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74670" y="2383815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7887F9FA-747B-3959-B6E8-D811083DCC44}"/>
                  </a:ext>
                </a:extLst>
              </p14:cNvPr>
              <p14:cNvContentPartPr/>
              <p14:nvPr/>
            </p14:nvContentPartPr>
            <p14:xfrm>
              <a:off x="3903390" y="2505135"/>
              <a:ext cx="360" cy="36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7887F9FA-747B-3959-B6E8-D811083DCC4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97270" y="2499015"/>
                <a:ext cx="12600" cy="1260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32" name="Table 31">
            <a:extLst>
              <a:ext uri="{FF2B5EF4-FFF2-40B4-BE49-F238E27FC236}">
                <a16:creationId xmlns:a16="http://schemas.microsoft.com/office/drawing/2014/main" id="{D4F53827-E503-752C-2054-8A2D74D354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1048803"/>
              </p:ext>
            </p:extLst>
          </p:nvPr>
        </p:nvGraphicFramePr>
        <p:xfrm>
          <a:off x="1057275" y="1233671"/>
          <a:ext cx="8763000" cy="282639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2921000">
                  <a:extLst>
                    <a:ext uri="{9D8B030D-6E8A-4147-A177-3AD203B41FA5}">
                      <a16:colId xmlns:a16="http://schemas.microsoft.com/office/drawing/2014/main" val="3461731758"/>
                    </a:ext>
                  </a:extLst>
                </a:gridCol>
                <a:gridCol w="2921000">
                  <a:extLst>
                    <a:ext uri="{9D8B030D-6E8A-4147-A177-3AD203B41FA5}">
                      <a16:colId xmlns:a16="http://schemas.microsoft.com/office/drawing/2014/main" val="1611784286"/>
                    </a:ext>
                  </a:extLst>
                </a:gridCol>
                <a:gridCol w="2921000">
                  <a:extLst>
                    <a:ext uri="{9D8B030D-6E8A-4147-A177-3AD203B41FA5}">
                      <a16:colId xmlns:a16="http://schemas.microsoft.com/office/drawing/2014/main" val="3918096983"/>
                    </a:ext>
                  </a:extLst>
                </a:gridCol>
              </a:tblGrid>
              <a:tr h="282688">
                <a:tc>
                  <a:txBody>
                    <a:bodyPr/>
                    <a:lstStyle/>
                    <a:p>
                      <a:r>
                        <a:rPr lang="en-US" dirty="0"/>
                        <a:t>Params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Interpretation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8744927"/>
                  </a:ext>
                </a:extLst>
              </a:tr>
              <a:tr h="906150">
                <a:tc>
                  <a:txBody>
                    <a:bodyPr/>
                    <a:lstStyle/>
                    <a:p>
                      <a:r>
                        <a:rPr lang="en-US" sz="1400" dirty="0" err="1"/>
                        <a:t>Max_depth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[3, 5, 7, 10, None]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Limits how deep the tree can grow to prevent overfitting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5575561"/>
                  </a:ext>
                </a:extLst>
              </a:tr>
              <a:tr h="282688">
                <a:tc>
                  <a:txBody>
                    <a:bodyPr/>
                    <a:lstStyle/>
                    <a:p>
                      <a:r>
                        <a:rPr lang="en-US" sz="1400" dirty="0" err="1"/>
                        <a:t>Min_samples_split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[2, 5, 10]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The minimum number of samples required to split a node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260119"/>
                  </a:ext>
                </a:extLst>
              </a:tr>
              <a:tr h="282688">
                <a:tc>
                  <a:txBody>
                    <a:bodyPr/>
                    <a:lstStyle/>
                    <a:p>
                      <a:r>
                        <a:rPr lang="en-US" sz="1400" dirty="0" err="1"/>
                        <a:t>Min_samples_leaf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[1, 2, 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The minimum number of samples that a leaf node must contain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7980080"/>
                  </a:ext>
                </a:extLst>
              </a:tr>
              <a:tr h="282688">
                <a:tc>
                  <a:txBody>
                    <a:bodyPr/>
                    <a:lstStyle/>
                    <a:p>
                      <a:r>
                        <a:rPr lang="en-US" sz="1400" dirty="0" err="1"/>
                        <a:t>Max_features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['sqrt', 'log2', None]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The number of features to consider when looking for the best split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4320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90655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3C5DE2-2661-06E4-E747-292BC78A1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74" y="433135"/>
            <a:ext cx="2565514" cy="83017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477AB6F-85E9-178E-E1C7-FF8C319CA482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313944" y="1890426"/>
            <a:ext cx="6894512" cy="3184495"/>
          </a:xfrm>
          <a:prstGeom prst="rect">
            <a:avLst/>
          </a:prstGeom>
        </p:spPr>
      </p:pic>
      <p:pic>
        <p:nvPicPr>
          <p:cNvPr id="4" name="Content Placeholder 3" descr="A graph of multi-class roc curve&#10;&#10;Description automatically generated with medium confidence">
            <a:extLst>
              <a:ext uri="{FF2B5EF4-FFF2-40B4-BE49-F238E27FC236}">
                <a16:creationId xmlns:a16="http://schemas.microsoft.com/office/drawing/2014/main" id="{D448FDC7-0422-9F52-35D3-359754662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5552" y="64545"/>
            <a:ext cx="4014216" cy="2995537"/>
          </a:xfrm>
          <a:prstGeom prst="rect">
            <a:avLst/>
          </a:prstGeom>
        </p:spPr>
      </p:pic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25E78299-C29B-4C65-ACC1-4A4719CCF8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2593" y="3278359"/>
            <a:ext cx="3995928" cy="2067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9300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638190-8FDA-C1B9-7F96-CAB8682797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7D21195-2A9C-0743-CE18-2A373EAF1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389" y="134883"/>
            <a:ext cx="7654331" cy="1408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2 – Random Forest</a:t>
            </a:r>
          </a:p>
        </p:txBody>
      </p:sp>
      <p:pic>
        <p:nvPicPr>
          <p:cNvPr id="5" name="Content Placeholder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808B0F6-8D13-8C2B-7C06-8DC2F1E89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9114" y="1542883"/>
            <a:ext cx="5330477" cy="325085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77C49EF-BF49-20E4-80D4-348FC3EA313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91845" y="1773052"/>
            <a:ext cx="4628294" cy="236697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 2 has the best performance, with high precision, recall, and F1-score, indicating that the model is very good at identifying class 2 instances. Slight overfit occurring on Class 1 and 0.</a:t>
            </a:r>
          </a:p>
        </p:txBody>
      </p:sp>
    </p:spTree>
    <p:extLst>
      <p:ext uri="{BB962C8B-B14F-4D97-AF65-F5344CB8AC3E}">
        <p14:creationId xmlns:p14="http://schemas.microsoft.com/office/powerpoint/2010/main" val="9697948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41C96B-EA91-AA64-9E7A-959B85BA2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995544" y="378733"/>
            <a:ext cx="10483327" cy="975070"/>
          </a:xfrm>
        </p:spPr>
        <p:txBody>
          <a:bodyPr/>
          <a:lstStyle/>
          <a:p>
            <a:r>
              <a:rPr lang="en-US" sz="4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 Selection</a:t>
            </a:r>
          </a:p>
        </p:txBody>
      </p:sp>
      <p:pic>
        <p:nvPicPr>
          <p:cNvPr id="5" name="Content Placeholder 5" descr="A graph with blue and white lines&#10;&#10;Description automatically generated">
            <a:extLst>
              <a:ext uri="{FF2B5EF4-FFF2-40B4-BE49-F238E27FC236}">
                <a16:creationId xmlns:a16="http://schemas.microsoft.com/office/drawing/2014/main" id="{F28D993B-0ABB-7C27-32A0-F557866A12D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530192" y="1482290"/>
            <a:ext cx="5181600" cy="3580597"/>
          </a:xfrm>
          <a:prstGeom prst="rect">
            <a:avLst/>
          </a:prstGeo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6DB1E20-8FD7-4A2E-4161-7284681E2446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/>
          <a:stretch>
            <a:fillRect/>
          </a:stretch>
        </p:blipFill>
        <p:spPr>
          <a:xfrm>
            <a:off x="5890661" y="1482292"/>
            <a:ext cx="5463139" cy="3399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4771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D4B937-6574-7B0C-4E04-B0FCF7D75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893" y="381074"/>
            <a:ext cx="5295015" cy="898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E7E5A0-F961-4811-EDAE-79BD04DC47A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9961" y="1794521"/>
            <a:ext cx="5295015" cy="32689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 after removing the low importance features, there is not any significant change in the evaluation metrics of the model. But the overall performance and speed is much better.</a:t>
            </a:r>
          </a:p>
          <a:p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Forest is still performing better than the Decision Tree Model.</a:t>
            </a:r>
          </a:p>
        </p:txBody>
      </p:sp>
      <p:pic>
        <p:nvPicPr>
          <p:cNvPr id="10" name="Content Placeholder 9" descr="A chart of a number of colored squares&#10;&#10;Description automatically generated with medium confidence">
            <a:extLst>
              <a:ext uri="{FF2B5EF4-FFF2-40B4-BE49-F238E27FC236}">
                <a16:creationId xmlns:a16="http://schemas.microsoft.com/office/drawing/2014/main" id="{C189805A-DC5B-5004-4EDB-ED1700591F3A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6096000" y="235170"/>
            <a:ext cx="2603605" cy="2323717"/>
          </a:xfrm>
          <a:prstGeom prst="rect">
            <a:avLst/>
          </a:prstGeom>
        </p:spPr>
      </p:pic>
      <p:pic>
        <p:nvPicPr>
          <p:cNvPr id="8" name="Content Placeholder 7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C123B26C-444D-56B7-7287-3EB3C8A91E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4956" y="235170"/>
            <a:ext cx="2603605" cy="2050338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2FDEB90D-7C3E-82F6-FEC8-CBA0D82D5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7025" y="2760069"/>
            <a:ext cx="5431536" cy="2634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606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C3950E-1330-532D-8BBE-8724BE88A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ED1F0137-71D8-E704-0849-064C2E0F170B}"/>
              </a:ext>
            </a:extLst>
          </p:cNvPr>
          <p:cNvSpPr txBox="1">
            <a:spLocks/>
          </p:cNvSpPr>
          <p:nvPr/>
        </p:nvSpPr>
        <p:spPr>
          <a:xfrm>
            <a:off x="1383564" y="348865"/>
            <a:ext cx="9718111" cy="15764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Overview</a:t>
            </a: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D429D7EB-4735-794C-33D3-514A9571C9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2097683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795162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835EAE-B043-954D-B31A-97DC6D5843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4F773ED-9933-061F-B91A-03B4A228E8B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54338" y="2395640"/>
            <a:ext cx="10515600" cy="3474508"/>
          </a:xfrm>
        </p:spPr>
        <p:txBody>
          <a:bodyPr/>
          <a:lstStyle/>
          <a:p>
            <a:r>
              <a:rPr lang="en-US" b="1" dirty="0">
                <a:solidFill>
                  <a:srgbClr val="0073AA"/>
                </a:solidFill>
              </a:rPr>
              <a:t>2. </a:t>
            </a:r>
            <a:r>
              <a:rPr lang="en-US" sz="2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can we identify accident-prone locations in USA based on accident frequency over the past 46 years?</a:t>
            </a:r>
            <a:endParaRPr lang="en-US" b="1" dirty="0">
              <a:solidFill>
                <a:srgbClr val="0073AA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3A021FE-8401-9173-E452-374890FA9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25232" y="715617"/>
            <a:ext cx="10483327" cy="975070"/>
          </a:xfrm>
        </p:spPr>
        <p:txBody>
          <a:bodyPr/>
          <a:lstStyle/>
          <a:p>
            <a:pPr algn="ctr"/>
            <a:r>
              <a:rPr lang="en-US" sz="4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SMART QUESTION</a:t>
            </a:r>
          </a:p>
        </p:txBody>
      </p:sp>
    </p:spTree>
    <p:extLst>
      <p:ext uri="{BB962C8B-B14F-4D97-AF65-F5344CB8AC3E}">
        <p14:creationId xmlns:p14="http://schemas.microsoft.com/office/powerpoint/2010/main" val="9833801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F604F8-4B88-6493-18B5-07B5A10DB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D8C5D6A5-3CDD-B464-2FB4-525C93F0670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00216" y="1905801"/>
            <a:ext cx="3823883" cy="2762451"/>
          </a:xfrm>
        </p:spPr>
        <p:txBody>
          <a:bodyPr/>
          <a:lstStyle/>
          <a:p>
            <a:pPr marR="0" lvl="0">
              <a:spcAft>
                <a:spcPts val="0"/>
              </a:spcAft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 : State-wise incident count in US. Texas has the highest incident counts</a:t>
            </a:r>
          </a:p>
          <a:p>
            <a:pPr marR="0" lvl="0">
              <a:spcAft>
                <a:spcPts val="0"/>
              </a:spcAft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While Hawaii and DC has no incident  count.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A5020753-905B-87CA-E22C-238320FB4F5A}"/>
              </a:ext>
            </a:extLst>
          </p:cNvPr>
          <p:cNvSpPr txBox="1">
            <a:spLocks/>
          </p:cNvSpPr>
          <p:nvPr/>
        </p:nvSpPr>
        <p:spPr>
          <a:xfrm>
            <a:off x="435468" y="293680"/>
            <a:ext cx="10483327" cy="9750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>
              <a:spcAft>
                <a:spcPts val="0"/>
              </a:spcAft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Exploratory Data Analysis</a:t>
            </a:r>
          </a:p>
        </p:txBody>
      </p:sp>
      <p:pic>
        <p:nvPicPr>
          <p:cNvPr id="11" name="Picture 10" descr="A map of the united states of america&#10;&#10;Description automatically generated">
            <a:extLst>
              <a:ext uri="{FF2B5EF4-FFF2-40B4-BE49-F238E27FC236}">
                <a16:creationId xmlns:a16="http://schemas.microsoft.com/office/drawing/2014/main" id="{1DCA10E4-8B5E-A73A-F6A4-AE4B7C23A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9543" y="1288001"/>
            <a:ext cx="7044912" cy="3715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4818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299347-B00F-2A7C-33B2-006AB5291F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F71504C9-5826-4A38-7F25-67423056974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91603" y="2574758"/>
            <a:ext cx="3212505" cy="1573730"/>
          </a:xfrm>
        </p:spPr>
        <p:txBody>
          <a:bodyPr/>
          <a:lstStyle/>
          <a:p>
            <a:pPr marR="0" lvl="0">
              <a:spcAft>
                <a:spcPts val="0"/>
              </a:spcAft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 :</a:t>
            </a:r>
          </a:p>
          <a:p>
            <a:pPr marL="342900" marR="0" lvl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After scaling data, we got the frequency of incident.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EFAB0315-0192-A91C-EE28-F19B5CD2DFCB}"/>
              </a:ext>
            </a:extLst>
          </p:cNvPr>
          <p:cNvSpPr txBox="1">
            <a:spLocks/>
          </p:cNvSpPr>
          <p:nvPr/>
        </p:nvSpPr>
        <p:spPr>
          <a:xfrm>
            <a:off x="435468" y="293680"/>
            <a:ext cx="10483327" cy="9750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>
              <a:spcAft>
                <a:spcPts val="0"/>
              </a:spcAft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Scaling</a:t>
            </a:r>
            <a:endParaRPr lang="en-US" sz="4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 descr="A screenshot of a data">
            <a:extLst>
              <a:ext uri="{FF2B5EF4-FFF2-40B4-BE49-F238E27FC236}">
                <a16:creationId xmlns:a16="http://schemas.microsoft.com/office/drawing/2014/main" id="{027215D1-25F8-4A54-2774-669FF3AFF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9259" y="1183907"/>
            <a:ext cx="6756935" cy="397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9868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E4F547-F22B-7B0D-0728-2EF9F11561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5B2D88D8-1D13-3B07-2102-D8DC5208915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60598" y="1718109"/>
            <a:ext cx="4454164" cy="2709511"/>
          </a:xfrm>
        </p:spPr>
        <p:txBody>
          <a:bodyPr/>
          <a:lstStyle/>
          <a:p>
            <a:pPr marR="0" lvl="0">
              <a:spcAft>
                <a:spcPts val="0"/>
              </a:spcAft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 :</a:t>
            </a:r>
          </a:p>
          <a:p>
            <a:pPr marL="342900" marR="0" lvl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Used Elbow method to find the optimal number of clusters</a:t>
            </a:r>
          </a:p>
          <a:p>
            <a:pPr marL="342900" marR="0" lvl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 clusters were found.</a:t>
            </a:r>
          </a:p>
          <a:p>
            <a:pPr marL="342900" marR="0" lvl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Elbow method- compute the within cluster sum of square and no of cluster 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8D77C1E3-07D4-484C-097E-1A864BDA2452}"/>
              </a:ext>
            </a:extLst>
          </p:cNvPr>
          <p:cNvSpPr txBox="1">
            <a:spLocks/>
          </p:cNvSpPr>
          <p:nvPr/>
        </p:nvSpPr>
        <p:spPr>
          <a:xfrm>
            <a:off x="435468" y="293680"/>
            <a:ext cx="10483327" cy="9750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>
              <a:spcAft>
                <a:spcPts val="0"/>
              </a:spcAft>
              <a:buNone/>
            </a:pPr>
            <a:r>
              <a:rPr lang="en-US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pic>
        <p:nvPicPr>
          <p:cNvPr id="9" name="Picture 8" descr="A graph showing the number of clusters">
            <a:extLst>
              <a:ext uri="{FF2B5EF4-FFF2-40B4-BE49-F238E27FC236}">
                <a16:creationId xmlns:a16="http://schemas.microsoft.com/office/drawing/2014/main" id="{67FFB58F-0CD3-7DF6-A771-4876D4308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9339" y="789273"/>
            <a:ext cx="6007193" cy="470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1658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20359E-9DC0-A721-865A-8A4745CEE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AEF94F1E-16B6-F60B-9F2B-4011D8C7FD1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0246" y="1891007"/>
            <a:ext cx="2851969" cy="1980430"/>
          </a:xfrm>
        </p:spPr>
        <p:txBody>
          <a:bodyPr/>
          <a:lstStyle/>
          <a:p>
            <a:pPr marR="0" lvl="0">
              <a:spcAft>
                <a:spcPts val="0"/>
              </a:spcAft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 :</a:t>
            </a:r>
          </a:p>
          <a:p>
            <a:pPr marL="342900" marR="0" lvl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Data</a:t>
            </a:r>
          </a:p>
          <a:p>
            <a:pPr marL="342900" marR="0" lvl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Testing Data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FF41E908-ACCF-4F2D-5CC7-FF9D4EB3D86E}"/>
              </a:ext>
            </a:extLst>
          </p:cNvPr>
          <p:cNvSpPr txBox="1">
            <a:spLocks/>
          </p:cNvSpPr>
          <p:nvPr/>
        </p:nvSpPr>
        <p:spPr>
          <a:xfrm>
            <a:off x="435468" y="293680"/>
            <a:ext cx="10483327" cy="9750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>
              <a:spcAft>
                <a:spcPts val="0"/>
              </a:spcAft>
              <a:buNone/>
            </a:pPr>
            <a:r>
              <a:rPr lang="en-US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120270-DBF1-4256-574E-E3567535D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530" y="1208002"/>
            <a:ext cx="4492923" cy="3574629"/>
          </a:xfrm>
          <a:prstGeom prst="rect">
            <a:avLst/>
          </a:prstGeom>
        </p:spPr>
      </p:pic>
      <p:pic>
        <p:nvPicPr>
          <p:cNvPr id="9" name="Picture 8" descr="A diagram of cluster visualization&#10;&#10;Description automatically generated">
            <a:extLst>
              <a:ext uri="{FF2B5EF4-FFF2-40B4-BE49-F238E27FC236}">
                <a16:creationId xmlns:a16="http://schemas.microsoft.com/office/drawing/2014/main" id="{C462CF7B-908A-368E-0A42-00CC565D33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6984" y="1329588"/>
            <a:ext cx="4268537" cy="3501759"/>
          </a:xfrm>
          <a:prstGeom prst="rect">
            <a:avLst/>
          </a:prstGeom>
        </p:spPr>
      </p:pic>
      <p:pic>
        <p:nvPicPr>
          <p:cNvPr id="11" name="Picture 10" descr="A screenshot of a computer code">
            <a:extLst>
              <a:ext uri="{FF2B5EF4-FFF2-40B4-BE49-F238E27FC236}">
                <a16:creationId xmlns:a16="http://schemas.microsoft.com/office/drawing/2014/main" id="{FC8B831E-EA38-7730-E5C3-909E81379A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4885" y="4770599"/>
            <a:ext cx="4492923" cy="64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3418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A4DF18-6976-E8DD-87C6-2831DF13C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8A9834EE-68CB-C135-1BA0-00C46189B45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2060" y="1268750"/>
            <a:ext cx="4238625" cy="3457254"/>
          </a:xfrm>
        </p:spPr>
        <p:txBody>
          <a:bodyPr/>
          <a:lstStyle/>
          <a:p>
            <a:pPr marR="0" lvl="0">
              <a:spcAft>
                <a:spcPts val="0"/>
              </a:spcAft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 :</a:t>
            </a:r>
          </a:p>
          <a:p>
            <a:pPr marL="342900" marR="0" lvl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zero cluster represent small state and big city.</a:t>
            </a:r>
          </a:p>
          <a:p>
            <a:pPr marL="342900" marR="0" lvl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cluster one both city and state are small</a:t>
            </a:r>
          </a:p>
          <a:p>
            <a:pPr marL="342900" marR="0" lvl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cluster two both city and state are large</a:t>
            </a:r>
          </a:p>
          <a:p>
            <a:pPr marL="342900" marR="0" lvl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cluster three its outliers.</a:t>
            </a:r>
          </a:p>
          <a:p>
            <a:pPr marL="342900" marR="0" lvl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D494FE00-1857-6687-AE61-019C685B5EEF}"/>
              </a:ext>
            </a:extLst>
          </p:cNvPr>
          <p:cNvSpPr txBox="1">
            <a:spLocks/>
          </p:cNvSpPr>
          <p:nvPr/>
        </p:nvSpPr>
        <p:spPr>
          <a:xfrm>
            <a:off x="435468" y="293680"/>
            <a:ext cx="10483327" cy="9750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>
              <a:spcAft>
                <a:spcPts val="0"/>
              </a:spcAft>
              <a:buNone/>
            </a:pPr>
            <a:r>
              <a:rPr lang="en-US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pic>
        <p:nvPicPr>
          <p:cNvPr id="7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F2BAC422-1EC4-C8CF-3E24-164CEEB5D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9397" y="798898"/>
            <a:ext cx="6150543" cy="43238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3FA8D8-24A3-C9C3-6C35-9A0060E62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2854" y="5122746"/>
            <a:ext cx="4973172" cy="31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2960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D8C231-8E09-ADBB-8CD7-7BC9805176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FE86BAEC-C086-3298-4F61-3AD09263A2F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0222" y="1496728"/>
            <a:ext cx="4238625" cy="3338014"/>
          </a:xfrm>
        </p:spPr>
        <p:txBody>
          <a:bodyPr/>
          <a:lstStyle/>
          <a:p>
            <a:pPr marR="0" lvl="0">
              <a:spcAft>
                <a:spcPts val="0"/>
              </a:spcAft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Interpretation :</a:t>
            </a:r>
          </a:p>
          <a:p>
            <a:pPr marL="342900" marR="0" lvl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Silhouette score is 0.7916 meaning cluster are well defined and points are close to their own cluster centroids.</a:t>
            </a:r>
          </a:p>
          <a:p>
            <a:pPr marL="342900" marR="0" lvl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Adjusted Rand Index is 0.991 meaning cluster assign extremely well with true label.</a:t>
            </a:r>
          </a:p>
          <a:p>
            <a:pPr marL="342900" marR="0" lvl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Calinski</a:t>
            </a: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score meaning better defined cluster.</a:t>
            </a:r>
          </a:p>
          <a:p>
            <a:pPr marL="342900" marR="0" lvl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BA9C0312-96A8-73ED-FB82-3951B9461472}"/>
              </a:ext>
            </a:extLst>
          </p:cNvPr>
          <p:cNvSpPr txBox="1">
            <a:spLocks/>
          </p:cNvSpPr>
          <p:nvPr/>
        </p:nvSpPr>
        <p:spPr>
          <a:xfrm>
            <a:off x="435468" y="293680"/>
            <a:ext cx="10483327" cy="9750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>
              <a:spcAft>
                <a:spcPts val="0"/>
              </a:spcAft>
              <a:buNone/>
            </a:pPr>
            <a:r>
              <a:rPr lang="en-US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pic>
        <p:nvPicPr>
          <p:cNvPr id="6" name="Picture 5" descr="A number on a white background">
            <a:extLst>
              <a:ext uri="{FF2B5EF4-FFF2-40B4-BE49-F238E27FC236}">
                <a16:creationId xmlns:a16="http://schemas.microsoft.com/office/drawing/2014/main" id="{E441DB4F-E045-4751-AE8B-EEBC11453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0661" y="1617044"/>
            <a:ext cx="5249515" cy="3338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2597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A99952-B7EB-9469-7BDD-6431E7B096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4871D35-9C33-00CD-AB8A-054A8CE0E89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54338" y="2395640"/>
            <a:ext cx="10515600" cy="3474508"/>
          </a:xfrm>
        </p:spPr>
        <p:txBody>
          <a:bodyPr/>
          <a:lstStyle/>
          <a:p>
            <a:r>
              <a:rPr lang="en-US" sz="2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How can we predict the location of crossing warning sign present during railroad accidents, based on the historical data.</a:t>
            </a:r>
          </a:p>
          <a:p>
            <a:endParaRPr lang="en-US" b="1" dirty="0">
              <a:solidFill>
                <a:srgbClr val="0073AA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2D4A3D7-3F69-BA43-9489-A0E9EC8D1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86731" y="869622"/>
            <a:ext cx="10483327" cy="975070"/>
          </a:xfrm>
        </p:spPr>
        <p:txBody>
          <a:bodyPr/>
          <a:lstStyle/>
          <a:p>
            <a:pPr algn="ctr"/>
            <a:r>
              <a:rPr lang="en-US" sz="4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SMART QUESTION</a:t>
            </a:r>
          </a:p>
        </p:txBody>
      </p:sp>
    </p:spTree>
    <p:extLst>
      <p:ext uri="{BB962C8B-B14F-4D97-AF65-F5344CB8AC3E}">
        <p14:creationId xmlns:p14="http://schemas.microsoft.com/office/powerpoint/2010/main" val="14414360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B70340-7A72-ED6C-A9BA-2D20F1C6E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0C8BB524-DE15-2569-1CF8-78DED0A91B3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55243" y="1568917"/>
            <a:ext cx="4388395" cy="3253338"/>
          </a:xfrm>
        </p:spPr>
        <p:txBody>
          <a:bodyPr/>
          <a:lstStyle/>
          <a:p>
            <a:pPr marR="0" lvl="0">
              <a:spcAft>
                <a:spcPts val="0"/>
              </a:spcAft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 :</a:t>
            </a:r>
          </a:p>
          <a:p>
            <a:pPr marL="342900" marR="0" lvl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model performs well on Class 0, with high true positives.	</a:t>
            </a:r>
          </a:p>
          <a:p>
            <a:pPr marL="342900" marR="0" lvl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Performance on Classes 1 and 2 is poor due to imbalanced data or insufficient patterns learned for these classes.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CF58409B-1EAC-257B-9E99-4BCD40D3FEBC}"/>
              </a:ext>
            </a:extLst>
          </p:cNvPr>
          <p:cNvSpPr txBox="1">
            <a:spLocks/>
          </p:cNvSpPr>
          <p:nvPr/>
        </p:nvSpPr>
        <p:spPr>
          <a:xfrm>
            <a:off x="435468" y="293680"/>
            <a:ext cx="10483327" cy="9750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>
              <a:spcAft>
                <a:spcPts val="0"/>
              </a:spcAft>
              <a:buNone/>
            </a:pPr>
            <a:r>
              <a:rPr lang="en-US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pic>
        <p:nvPicPr>
          <p:cNvPr id="7" name="Picture 6" descr="A screenshot of a computer">
            <a:extLst>
              <a:ext uri="{FF2B5EF4-FFF2-40B4-BE49-F238E27FC236}">
                <a16:creationId xmlns:a16="http://schemas.microsoft.com/office/drawing/2014/main" id="{8A761C14-F4A4-11DC-0A84-1D5F55F09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2610" y="1010654"/>
            <a:ext cx="5523922" cy="3253338"/>
          </a:xfrm>
          <a:prstGeom prst="rect">
            <a:avLst/>
          </a:prstGeom>
        </p:spPr>
      </p:pic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A85A2233-7587-F448-0DA4-B517160121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610" y="4504623"/>
            <a:ext cx="5508133" cy="796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1984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88D308-3463-4078-3E23-424715B44A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39B7F3B9-0D00-1A79-EC47-14FE92D660C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64175" y="1410100"/>
            <a:ext cx="5412956" cy="3099335"/>
          </a:xfrm>
        </p:spPr>
        <p:txBody>
          <a:bodyPr/>
          <a:lstStyle/>
          <a:p>
            <a:pPr marR="0" lvl="0">
              <a:spcAft>
                <a:spcPts val="0"/>
              </a:spcAft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 :</a:t>
            </a:r>
          </a:p>
          <a:p>
            <a:pPr marL="342900" marR="0" lvl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AUC is more than 0.7 which is a good model</a:t>
            </a:r>
          </a:p>
          <a:p>
            <a:pPr marL="342900" marR="0" lvl="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model distinguishes well between the classes (high AUC values for all).	</a:t>
            </a:r>
          </a:p>
          <a:p>
            <a:r>
              <a:rPr lang="en-U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  The micro-average AUC (0.98) reflects      excellent overall classification performance.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8664977A-934E-DF96-F43C-4336A534F594}"/>
              </a:ext>
            </a:extLst>
          </p:cNvPr>
          <p:cNvSpPr txBox="1">
            <a:spLocks/>
          </p:cNvSpPr>
          <p:nvPr/>
        </p:nvSpPr>
        <p:spPr>
          <a:xfrm>
            <a:off x="435468" y="293680"/>
            <a:ext cx="10483327" cy="9750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>
              <a:spcAft>
                <a:spcPts val="0"/>
              </a:spcAft>
              <a:buNone/>
            </a:pPr>
            <a:r>
              <a:rPr lang="en-US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</a:t>
            </a:r>
          </a:p>
        </p:txBody>
      </p:sp>
      <p:pic>
        <p:nvPicPr>
          <p:cNvPr id="7" name="Picture 6" descr="A graph showing the different types of receiver">
            <a:extLst>
              <a:ext uri="{FF2B5EF4-FFF2-40B4-BE49-F238E27FC236}">
                <a16:creationId xmlns:a16="http://schemas.microsoft.com/office/drawing/2014/main" id="{8157B548-03E6-BC33-433F-85FD33C0A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6164" y="895151"/>
            <a:ext cx="5586212" cy="412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666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00849" y="1399497"/>
            <a:ext cx="9384102" cy="3474508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AB91405A-9588-832F-F90E-7FD9DAAF4288}"/>
              </a:ext>
            </a:extLst>
          </p:cNvPr>
          <p:cNvSpPr txBox="1">
            <a:spLocks/>
          </p:cNvSpPr>
          <p:nvPr/>
        </p:nvSpPr>
        <p:spPr>
          <a:xfrm>
            <a:off x="435468" y="293680"/>
            <a:ext cx="10483327" cy="9750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Smart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E30A7-DC13-9D79-DA6C-40A8D3A7B160}"/>
              </a:ext>
            </a:extLst>
          </p:cNvPr>
          <p:cNvSpPr txBox="1">
            <a:spLocks/>
          </p:cNvSpPr>
          <p:nvPr/>
        </p:nvSpPr>
        <p:spPr>
          <a:xfrm>
            <a:off x="838200" y="2178704"/>
            <a:ext cx="7665720" cy="188422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C6B069A8-839C-4095-0484-4C7B2CAF0098}"/>
              </a:ext>
            </a:extLst>
          </p:cNvPr>
          <p:cNvSpPr txBox="1">
            <a:spLocks/>
          </p:cNvSpPr>
          <p:nvPr/>
        </p:nvSpPr>
        <p:spPr>
          <a:xfrm>
            <a:off x="476924" y="1142759"/>
            <a:ext cx="6857528" cy="437251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2" name="Content Placeholder 1">
            <a:extLst>
              <a:ext uri="{FF2B5EF4-FFF2-40B4-BE49-F238E27FC236}">
                <a16:creationId xmlns:a16="http://schemas.microsoft.com/office/drawing/2014/main" id="{0954C62A-7CF5-8E76-35E3-55381068A8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4620238"/>
              </p:ext>
            </p:extLst>
          </p:nvPr>
        </p:nvGraphicFramePr>
        <p:xfrm>
          <a:off x="629325" y="1295159"/>
          <a:ext cx="8851560" cy="39794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135540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0C03A-F364-3E9A-BB40-F5E6016DDD1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2178704"/>
            <a:ext cx="7665720" cy="1884226"/>
          </a:xfrm>
        </p:spPr>
        <p:txBody>
          <a:bodyPr/>
          <a:lstStyle/>
          <a:p>
            <a:pPr algn="ctr"/>
            <a:r>
              <a:rPr lang="en-US" sz="4800" b="0" i="0" dirty="0">
                <a:solidFill>
                  <a:srgbClr val="28252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Any thoughts or questions?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pic>
        <p:nvPicPr>
          <p:cNvPr id="4" name="Graphic 3" descr="Arrow Circle">
            <a:extLst>
              <a:ext uri="{FF2B5EF4-FFF2-40B4-BE49-F238E27FC236}">
                <a16:creationId xmlns:a16="http://schemas.microsoft.com/office/drawing/2014/main" id="{21B9D617-7DF2-5163-6039-DE6BD5B6F4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48700" y="1135924"/>
            <a:ext cx="27051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406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807709B4-E4FA-1BF9-F6BD-9691E11F01A0}"/>
              </a:ext>
            </a:extLst>
          </p:cNvPr>
          <p:cNvSpPr txBox="1">
            <a:spLocks/>
          </p:cNvSpPr>
          <p:nvPr/>
        </p:nvSpPr>
        <p:spPr>
          <a:xfrm>
            <a:off x="466722" y="586855"/>
            <a:ext cx="3201366" cy="33874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>
              <a:spcAft>
                <a:spcPts val="600"/>
              </a:spcAft>
            </a:pPr>
            <a:r>
              <a:rPr lang="en-US" sz="4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Dataset Details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5BAA1A05-54CD-08E0-8814-9F18B2DFAF8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810259" y="649480"/>
            <a:ext cx="65553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+mn-lt"/>
                <a:cs typeface="+mn-cs"/>
              </a:rPr>
              <a:t>US Highway Railroad Crossing Accident dataset </a:t>
            </a:r>
            <a:r>
              <a:rPr lang="en-US" dirty="0">
                <a:solidFill>
                  <a:schemeClr val="tx1"/>
                </a:solidFill>
                <a:latin typeface="+mn-lt"/>
                <a:cs typeface="+mn-cs"/>
              </a:rPr>
              <a:t>sourced from Kaggle</a:t>
            </a:r>
          </a:p>
          <a:p>
            <a:pPr marR="0" lvl="0" indent="-2286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+mn-lt"/>
                <a:cs typeface="+mn-cs"/>
              </a:rPr>
              <a:t>Dataset contains,</a:t>
            </a:r>
          </a:p>
          <a:p>
            <a:pPr marL="457200" marR="0" lvl="0" indent="-2286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+mn-lt"/>
                <a:cs typeface="+mn-cs"/>
              </a:rPr>
              <a:t>120365</a:t>
            </a:r>
            <a:r>
              <a:rPr lang="en-US" dirty="0">
                <a:solidFill>
                  <a:schemeClr val="tx1"/>
                </a:solidFill>
                <a:latin typeface="+mn-lt"/>
                <a:cs typeface="+mn-cs"/>
              </a:rPr>
              <a:t> observations</a:t>
            </a:r>
          </a:p>
          <a:p>
            <a:pPr marL="457200" marR="0" lvl="0" indent="-2286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+mn-lt"/>
                <a:cs typeface="+mn-cs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+mn-lt"/>
                <a:cs typeface="+mn-cs"/>
              </a:rPr>
              <a:t>46</a:t>
            </a:r>
            <a:r>
              <a:rPr lang="en-US" dirty="0">
                <a:solidFill>
                  <a:schemeClr val="tx1"/>
                </a:solidFill>
                <a:latin typeface="+mn-lt"/>
                <a:cs typeface="+mn-cs"/>
              </a:rPr>
              <a:t> variables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+mn-lt"/>
                <a:cs typeface="+mn-cs"/>
              </a:rPr>
              <a:t>Railroad Information, Incident Details, Location Information, Highway and Crossing Details, Vehicle Information, Train Information, Environmental Conditions</a:t>
            </a:r>
          </a:p>
          <a:p>
            <a:pPr marL="457200" marR="0" lvl="0" indent="-2286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+mn-lt"/>
              <a:cs typeface="+mn-cs"/>
            </a:endParaRPr>
          </a:p>
          <a:p>
            <a:pPr marL="457200" marR="0" lvl="0" indent="-2286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9CA0B-95C5-9A9A-1D94-46CF0D15CB01}"/>
              </a:ext>
            </a:extLst>
          </p:cNvPr>
          <p:cNvSpPr txBox="1">
            <a:spLocks/>
          </p:cNvSpPr>
          <p:nvPr/>
        </p:nvSpPr>
        <p:spPr>
          <a:xfrm>
            <a:off x="838200" y="2178703"/>
            <a:ext cx="7665720" cy="277773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837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7E7005AC-26CD-0ED4-826D-BE339574A4D6}"/>
              </a:ext>
            </a:extLst>
          </p:cNvPr>
          <p:cNvSpPr txBox="1">
            <a:spLocks/>
          </p:cNvSpPr>
          <p:nvPr/>
        </p:nvSpPr>
        <p:spPr>
          <a:xfrm>
            <a:off x="435468" y="293680"/>
            <a:ext cx="10483327" cy="9750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Preprocessing Overview</a:t>
            </a:r>
          </a:p>
          <a:p>
            <a:pPr marL="0" marR="0" lvl="0" indent="0">
              <a:spcAft>
                <a:spcPts val="0"/>
              </a:spcAft>
              <a:buNone/>
            </a:pPr>
            <a:endParaRPr lang="en-US" sz="4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7F7C7127-8F27-67B3-C58C-2965193B434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6924" y="1142759"/>
            <a:ext cx="4836221" cy="3910503"/>
          </a:xfrm>
        </p:spPr>
        <p:txBody>
          <a:bodyPr/>
          <a:lstStyle/>
          <a:p>
            <a:pPr marR="0" lvl="0">
              <a:spcAft>
                <a:spcPts val="0"/>
              </a:spcAft>
            </a:pPr>
            <a:r>
              <a:rPr lang="en-US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Insights:</a:t>
            </a:r>
          </a:p>
          <a:p>
            <a:pPr marL="457200" marR="0" lvl="0" indent="-4572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Removed missing values</a:t>
            </a:r>
          </a:p>
          <a:p>
            <a:pPr marL="457200" marR="0" lvl="0" indent="-4572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Dropped Correlated Columns</a:t>
            </a:r>
          </a:p>
          <a:p>
            <a:pPr marL="457200" marR="0" lvl="0" indent="-4572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Duplicate values</a:t>
            </a:r>
          </a:p>
          <a:p>
            <a:pPr marL="457200" marR="0" lvl="0" indent="-4572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Outliers</a:t>
            </a:r>
          </a:p>
          <a:p>
            <a:pPr marL="457200" marR="0" lvl="0" indent="-4572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Label Encoder</a:t>
            </a:r>
          </a:p>
          <a:p>
            <a:pPr marL="457200" marR="0" lvl="0" indent="-4572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-4572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 descr="A screenshot of a data report&#10;&#10;Description automatically generated">
            <a:extLst>
              <a:ext uri="{FF2B5EF4-FFF2-40B4-BE49-F238E27FC236}">
                <a16:creationId xmlns:a16="http://schemas.microsoft.com/office/drawing/2014/main" id="{1F66522F-0930-86F0-AA27-4879EB339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4601" y="1142759"/>
            <a:ext cx="5245769" cy="34773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48FB4A2-4072-B597-F3A2-C1AFAF4F75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055" y="4978850"/>
            <a:ext cx="4068932" cy="335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987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948AF-5639-2C5B-7E48-14E5AFEAFF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E7217125-9BDE-7097-D9EE-E29F09E01F9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6925" y="1145406"/>
            <a:ext cx="3623438" cy="3619100"/>
          </a:xfrm>
        </p:spPr>
        <p:txBody>
          <a:bodyPr/>
          <a:lstStyle/>
          <a:p>
            <a:pPr marR="0" lvl="0">
              <a:spcAft>
                <a:spcPts val="0"/>
              </a:spcAft>
            </a:pPr>
            <a:r>
              <a:rPr lang="en-US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Correlation Matrix</a:t>
            </a:r>
          </a:p>
          <a:p>
            <a:pPr marR="0" lvl="0">
              <a:spcAft>
                <a:spcPts val="0"/>
              </a:spcAft>
            </a:pP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Insights:</a:t>
            </a:r>
          </a:p>
          <a:p>
            <a:pPr marR="0" lvl="0">
              <a:spcAft>
                <a:spcPts val="0"/>
              </a:spcAft>
            </a:pP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Year, Month, State, Weather, Train Speed, Highway user position are some of all the variables which are correlated</a:t>
            </a:r>
          </a:p>
          <a:p>
            <a:pPr marR="0" lvl="0">
              <a:spcAft>
                <a:spcPts val="0"/>
              </a:spcAft>
            </a:pPr>
            <a:endParaRPr 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01EA85ED-89AC-ED89-7D3D-71DA1ACF787D}"/>
              </a:ext>
            </a:extLst>
          </p:cNvPr>
          <p:cNvSpPr txBox="1">
            <a:spLocks/>
          </p:cNvSpPr>
          <p:nvPr/>
        </p:nvSpPr>
        <p:spPr>
          <a:xfrm>
            <a:off x="435468" y="293680"/>
            <a:ext cx="10483327" cy="9750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>
              <a:spcAft>
                <a:spcPts val="0"/>
              </a:spcAft>
              <a:buNone/>
            </a:pPr>
            <a:r>
              <a:rPr lang="en-US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Visualization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8387A2-1BEF-B917-4118-0B3416029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9078" y="1049154"/>
            <a:ext cx="7017454" cy="4365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350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A955CD-8231-C343-4185-9226209F2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957218E2-28CA-88A3-D212-0A8CC1190878}"/>
              </a:ext>
            </a:extLst>
          </p:cNvPr>
          <p:cNvSpPr txBox="1">
            <a:spLocks/>
          </p:cNvSpPr>
          <p:nvPr/>
        </p:nvSpPr>
        <p:spPr>
          <a:xfrm>
            <a:off x="435468" y="293680"/>
            <a:ext cx="10483327" cy="9750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>
              <a:spcAft>
                <a:spcPts val="0"/>
              </a:spcAft>
              <a:buNone/>
            </a:pPr>
            <a:r>
              <a:rPr lang="en-US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Visualization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AFF070-E83B-E02B-604F-4C3DCBD69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650" y="991402"/>
            <a:ext cx="5422881" cy="31378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12B7D6-1826-3D2E-6EAA-2E9021300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8531" y="1029902"/>
            <a:ext cx="6068001" cy="3137837"/>
          </a:xfrm>
          <a:prstGeom prst="rect">
            <a:avLst/>
          </a:prstGeom>
        </p:spPr>
      </p:pic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2585BE9C-D149-D06C-79A6-91511CCA85DA}"/>
              </a:ext>
            </a:extLst>
          </p:cNvPr>
          <p:cNvSpPr txBox="1">
            <a:spLocks/>
          </p:cNvSpPr>
          <p:nvPr/>
        </p:nvSpPr>
        <p:spPr>
          <a:xfrm>
            <a:off x="6458552" y="4403448"/>
            <a:ext cx="4794510" cy="84702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 : </a:t>
            </a:r>
            <a: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January and December show the highest number of incidents, while April, May, and June experience a small drop of around 3,000 incidents</a:t>
            </a:r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D5ADDE4C-75B1-7363-CCD5-565E2D901157}"/>
              </a:ext>
            </a:extLst>
          </p:cNvPr>
          <p:cNvSpPr txBox="1">
            <a:spLocks/>
          </p:cNvSpPr>
          <p:nvPr/>
        </p:nvSpPr>
        <p:spPr>
          <a:xfrm>
            <a:off x="604788" y="4385473"/>
            <a:ext cx="4984282" cy="84702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YEAR: </a:t>
            </a:r>
            <a:r>
              <a:rPr lang="en-US" sz="1200" b="1" dirty="0"/>
              <a:t> </a:t>
            </a:r>
            <a: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1980, the incident count was significantly higher, but over the years, there has been a sharp decline in the number of incidents</a:t>
            </a:r>
          </a:p>
        </p:txBody>
      </p:sp>
    </p:spTree>
    <p:extLst>
      <p:ext uri="{BB962C8B-B14F-4D97-AF65-F5344CB8AC3E}">
        <p14:creationId xmlns:p14="http://schemas.microsoft.com/office/powerpoint/2010/main" val="2741735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8B41A-F591-A062-76C3-E235678D9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40FCE9CA-F88D-6414-EE4B-963F2D12279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45506" y="1785824"/>
            <a:ext cx="3331346" cy="2728424"/>
          </a:xfrm>
        </p:spPr>
        <p:txBody>
          <a:bodyPr/>
          <a:lstStyle/>
          <a:p>
            <a:pPr marR="0" lvl="0">
              <a:spcAft>
                <a:spcPts val="0"/>
              </a:spcAft>
            </a:pPr>
            <a:endParaRPr 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>
              <a:spcAft>
                <a:spcPts val="0"/>
              </a:spcAft>
            </a:pPr>
            <a:r>
              <a:rPr lang="en-US" sz="1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STATE </a:t>
            </a:r>
            <a: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Texas has the significantly highest number of incidents, followed by Illinois, Indiana. In contrast, Hawaii and District of Columbia has almost no incidents.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D1A041A9-C578-BE71-D5C5-977953D4E7F1}"/>
              </a:ext>
            </a:extLst>
          </p:cNvPr>
          <p:cNvSpPr txBox="1">
            <a:spLocks/>
          </p:cNvSpPr>
          <p:nvPr/>
        </p:nvSpPr>
        <p:spPr>
          <a:xfrm>
            <a:off x="435468" y="293680"/>
            <a:ext cx="10483327" cy="9750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>
              <a:spcAft>
                <a:spcPts val="0"/>
              </a:spcAft>
              <a:buNone/>
            </a:pPr>
            <a:r>
              <a:rPr lang="en-US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Visualization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20DE42-1930-5E99-8585-7CD7781FF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5464" y="989165"/>
            <a:ext cx="7483692" cy="4321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02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B24EEF-C397-09BF-3E64-CB06D1967A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6733A2E4-4816-BA6C-6AB5-5B0E7D2A934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5469" y="4422697"/>
            <a:ext cx="10178241" cy="847024"/>
          </a:xfrm>
        </p:spPr>
        <p:txBody>
          <a:bodyPr/>
          <a:lstStyle/>
          <a:p>
            <a:pPr marR="0" lvl="0">
              <a:spcAft>
                <a:spcPts val="0"/>
              </a:spcAft>
            </a:pPr>
            <a:r>
              <a:rPr lang="en-US" sz="1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WEATHER AND VISIBILITY </a:t>
            </a:r>
            <a:r>
              <a:rPr lang="en-US" sz="18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Clear weather is linked to a significant number of incidents. Additionally, when examining the visibility graph, we observe that 50% of incidents occur during daylight hours, followed by 38% during nighttime</a:t>
            </a:r>
            <a:r>
              <a:rPr lang="en-US" sz="1600" dirty="0"/>
              <a:t>.</a:t>
            </a:r>
            <a:endParaRPr lang="en-US" sz="16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5DD49DBB-A3EE-E80F-7BA2-C452F39DA22E}"/>
              </a:ext>
            </a:extLst>
          </p:cNvPr>
          <p:cNvSpPr txBox="1">
            <a:spLocks/>
          </p:cNvSpPr>
          <p:nvPr/>
        </p:nvSpPr>
        <p:spPr>
          <a:xfrm>
            <a:off x="435468" y="293680"/>
            <a:ext cx="10483327" cy="9750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>
              <a:spcAft>
                <a:spcPts val="0"/>
              </a:spcAft>
              <a:buNone/>
            </a:pPr>
            <a:r>
              <a:rPr lang="en-US" sz="4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Visualization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2D3E8F-5635-FD77-257A-ED73CCEC9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469" y="943274"/>
            <a:ext cx="4011404" cy="32533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F3B39FF-0642-E12E-F535-6BF11B0FC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6874" y="1111717"/>
            <a:ext cx="3455468" cy="280576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94D4F69-EB68-836D-F576-3A724B7D6F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0472" y="784513"/>
            <a:ext cx="4011404" cy="346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973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4413</TotalTime>
  <Words>878</Words>
  <Application>Microsoft Office PowerPoint</Application>
  <PresentationFormat>Widescreen</PresentationFormat>
  <Paragraphs>116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Aptos</vt:lpstr>
      <vt:lpstr>Arial</vt:lpstr>
      <vt:lpstr>zeitung</vt:lpstr>
      <vt:lpstr>Office Theme</vt:lpstr>
      <vt:lpstr>2_Office Theme</vt:lpstr>
      <vt:lpstr>US Highway RailRoad Crossing Accident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SMART QUESTION</vt:lpstr>
      <vt:lpstr>Exploratory Data Analysis</vt:lpstr>
      <vt:lpstr>Exploratory Data Analysis</vt:lpstr>
      <vt:lpstr>MODEL 1 – DECISION TREES</vt:lpstr>
      <vt:lpstr>Hyperparameter Tuning</vt:lpstr>
      <vt:lpstr>Results</vt:lpstr>
      <vt:lpstr>Model 2 – Random Forest</vt:lpstr>
      <vt:lpstr>Feature Selection</vt:lpstr>
      <vt:lpstr>Results</vt:lpstr>
      <vt:lpstr>SMART QUESTION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SMART QUESTION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Healy, Devin Marie</dc:creator>
  <cp:lastModifiedBy>Abhilasha Singh</cp:lastModifiedBy>
  <cp:revision>101</cp:revision>
  <dcterms:created xsi:type="dcterms:W3CDTF">2020-03-10T16:22:03Z</dcterms:created>
  <dcterms:modified xsi:type="dcterms:W3CDTF">2024-12-13T02:31:28Z</dcterms:modified>
</cp:coreProperties>
</file>

<file path=docProps/thumbnail.jpeg>
</file>